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6" r:id="rId1"/>
  </p:sldMasterIdLst>
  <p:notesMasterIdLst>
    <p:notesMasterId r:id="rId85"/>
  </p:notesMasterIdLst>
  <p:handoutMasterIdLst>
    <p:handoutMasterId r:id="rId86"/>
  </p:handoutMasterIdLst>
  <p:sldIdLst>
    <p:sldId id="256" r:id="rId2"/>
    <p:sldId id="342" r:id="rId3"/>
    <p:sldId id="34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8" r:id="rId44"/>
    <p:sldId id="299" r:id="rId45"/>
    <p:sldId id="300" r:id="rId46"/>
    <p:sldId id="301"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44" r:id="rId64"/>
    <p:sldId id="345" r:id="rId65"/>
    <p:sldId id="346" r:id="rId66"/>
    <p:sldId id="347" r:id="rId67"/>
    <p:sldId id="348" r:id="rId68"/>
    <p:sldId id="349" r:id="rId69"/>
    <p:sldId id="350" r:id="rId70"/>
    <p:sldId id="351" r:id="rId71"/>
    <p:sldId id="328" r:id="rId72"/>
    <p:sldId id="329" r:id="rId73"/>
    <p:sldId id="330" r:id="rId74"/>
    <p:sldId id="331" r:id="rId75"/>
    <p:sldId id="332" r:id="rId76"/>
    <p:sldId id="333" r:id="rId77"/>
    <p:sldId id="334" r:id="rId78"/>
    <p:sldId id="335" r:id="rId79"/>
    <p:sldId id="337" r:id="rId80"/>
    <p:sldId id="338" r:id="rId81"/>
    <p:sldId id="339" r:id="rId82"/>
    <p:sldId id="340" r:id="rId83"/>
    <p:sldId id="341" r:id="rId84"/>
  </p:sldIdLst>
  <p:sldSz cx="9144000" cy="6858000" type="screen4x3"/>
  <p:notesSz cx="9296400" cy="7010400"/>
  <p:embeddedFontLst>
    <p:embeddedFont>
      <p:font typeface="Cambria Math" panose="02040503050406030204" pitchFamily="18" charset="0"/>
      <p:regular r:id="rId87"/>
    </p:embeddedFont>
    <p:embeddedFont>
      <p:font typeface="MS PGothic" panose="020B0600070205080204" pitchFamily="34" charset="-128"/>
      <p:regular r:id="rId88"/>
    </p:embeddedFont>
    <p:embeddedFont>
      <p:font typeface="Calibri" panose="020F0502020204030204" pitchFamily="34" charset="0"/>
      <p:regular r:id="rId89"/>
      <p:bold r:id="rId90"/>
      <p:italic r:id="rId91"/>
      <p:boldItalic r:id="rId92"/>
    </p:embeddedFont>
    <p:embeddedFont>
      <p:font typeface="MS PGothic" panose="020B0600070205080204" pitchFamily="34" charset="-128"/>
      <p:regular r:id="rId88"/>
    </p:embeddedFont>
    <p:embeddedFont>
      <p:font typeface="SimSun" panose="02010600030101010101" pitchFamily="2" charset="-122"/>
      <p:regular r:id="rId93"/>
    </p:embeddedFont>
  </p:embeddedFontLst>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AFA"/>
    <a:srgbClr val="054470"/>
    <a:srgbClr val="ECF7FE"/>
    <a:srgbClr val="DEF1FE"/>
    <a:srgbClr val="011629"/>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2" autoAdjust="0"/>
    <p:restoredTop sz="94050" autoAdjust="0"/>
  </p:normalViewPr>
  <p:slideViewPr>
    <p:cSldViewPr>
      <p:cViewPr varScale="1">
        <p:scale>
          <a:sx n="87" d="100"/>
          <a:sy n="87" d="100"/>
        </p:scale>
        <p:origin x="869" y="6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3.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4.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font" Target="fonts/font7.fntdata"/><Relationship Id="rId98"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C6CC5-9476-499E-BCE0-08E7F2873AFE}" type="doc">
      <dgm:prSet loTypeId="urn:microsoft.com/office/officeart/2005/8/layout/process2" loCatId="process" qsTypeId="urn:microsoft.com/office/officeart/2005/8/quickstyle/simple1" qsCatId="simple" csTypeId="urn:microsoft.com/office/officeart/2005/8/colors/accent2_1" csCatId="accent2" phldr="1"/>
      <dgm:spPr/>
      <dgm:t>
        <a:bodyPr/>
        <a:lstStyle/>
        <a:p>
          <a:endParaRPr lang="en-US"/>
        </a:p>
      </dgm:t>
    </dgm:pt>
    <dgm:pt modelId="{6051255B-7C0C-4253-BADD-85DB4DAB1F5D}">
      <dgm:prSet phldrT="[Text]"/>
      <dgm:spPr/>
      <dgm:t>
        <a:bodyPr/>
        <a:lstStyle/>
        <a:p>
          <a:r>
            <a:rPr lang="en-US" dirty="0"/>
            <a:t>Determine safer method</a:t>
          </a:r>
        </a:p>
      </dgm:t>
    </dgm:pt>
    <dgm:pt modelId="{85F36760-8E76-4225-9CB1-A5F721D06FC3}" type="parTrans" cxnId="{E545C7E4-D651-4BBF-B2A4-C9AF2B355E9A}">
      <dgm:prSet/>
      <dgm:spPr/>
      <dgm:t>
        <a:bodyPr/>
        <a:lstStyle/>
        <a:p>
          <a:endParaRPr lang="en-US"/>
        </a:p>
      </dgm:t>
    </dgm:pt>
    <dgm:pt modelId="{AD1E34B7-BC99-4500-8150-CDF56D19ABF3}" type="sibTrans" cxnId="{E545C7E4-D651-4BBF-B2A4-C9AF2B355E9A}">
      <dgm:prSet/>
      <dgm:spPr/>
      <dgm:t>
        <a:bodyPr/>
        <a:lstStyle/>
        <a:p>
          <a:endParaRPr lang="en-US"/>
        </a:p>
      </dgm:t>
    </dgm:pt>
    <dgm:pt modelId="{2D861849-065F-4C17-BFCF-A6C3030B824F}">
      <dgm:prSet phldrT="[Text]"/>
      <dgm:spPr/>
      <dgm:t>
        <a:bodyPr/>
        <a:lstStyle/>
        <a:p>
          <a:r>
            <a:rPr lang="en-US" dirty="0"/>
            <a:t>Implement the safer method</a:t>
          </a:r>
        </a:p>
      </dgm:t>
    </dgm:pt>
    <dgm:pt modelId="{B349B65D-1FD0-41D9-BD63-7B87EEE32DF4}" type="parTrans" cxnId="{3441824F-77C9-492E-8819-396C3B0155D5}">
      <dgm:prSet/>
      <dgm:spPr/>
      <dgm:t>
        <a:bodyPr/>
        <a:lstStyle/>
        <a:p>
          <a:endParaRPr lang="en-US"/>
        </a:p>
      </dgm:t>
    </dgm:pt>
    <dgm:pt modelId="{88746E08-E623-4E50-811B-80EEDF73F677}" type="sibTrans" cxnId="{3441824F-77C9-492E-8819-396C3B0155D5}">
      <dgm:prSet/>
      <dgm:spPr/>
      <dgm:t>
        <a:bodyPr/>
        <a:lstStyle/>
        <a:p>
          <a:endParaRPr lang="en-US"/>
        </a:p>
      </dgm:t>
    </dgm:pt>
    <dgm:pt modelId="{D7968BA5-0446-4C32-A021-8E50671DCF47}">
      <dgm:prSet phldrT="[Text]"/>
      <dgm:spPr/>
      <dgm:t>
        <a:bodyPr/>
        <a:lstStyle/>
        <a:p>
          <a:r>
            <a:rPr lang="en-US" dirty="0"/>
            <a:t>Encrypt on the cloud!</a:t>
          </a:r>
        </a:p>
      </dgm:t>
    </dgm:pt>
    <dgm:pt modelId="{85BE7CA9-FDCE-4CB8-8E99-C06684D5191D}" type="parTrans" cxnId="{7265E05B-1CAA-45A5-A487-3F7780F809F5}">
      <dgm:prSet/>
      <dgm:spPr/>
      <dgm:t>
        <a:bodyPr/>
        <a:lstStyle/>
        <a:p>
          <a:endParaRPr lang="en-US"/>
        </a:p>
      </dgm:t>
    </dgm:pt>
    <dgm:pt modelId="{AE1F2128-6D19-4610-937F-DF15F0D330FD}" type="sibTrans" cxnId="{7265E05B-1CAA-45A5-A487-3F7780F809F5}">
      <dgm:prSet/>
      <dgm:spPr/>
      <dgm:t>
        <a:bodyPr/>
        <a:lstStyle/>
        <a:p>
          <a:endParaRPr lang="en-US"/>
        </a:p>
      </dgm:t>
    </dgm:pt>
    <dgm:pt modelId="{CF04D501-B453-46A6-A365-EE41A0374DEE}">
      <dgm:prSet phldrT="[Text]"/>
      <dgm:spPr/>
      <dgm:t>
        <a:bodyPr/>
        <a:lstStyle/>
        <a:p>
          <a:r>
            <a:rPr lang="en-US" dirty="0"/>
            <a:t>Safer database storage for everyone</a:t>
          </a:r>
        </a:p>
      </dgm:t>
    </dgm:pt>
    <dgm:pt modelId="{7E57FE1C-CC90-48E6-911F-FE45EBC7B100}" type="parTrans" cxnId="{83293E04-0AAF-46DD-8F2E-61DD69E89D9E}">
      <dgm:prSet/>
      <dgm:spPr/>
      <dgm:t>
        <a:bodyPr/>
        <a:lstStyle/>
        <a:p>
          <a:endParaRPr lang="en-US"/>
        </a:p>
      </dgm:t>
    </dgm:pt>
    <dgm:pt modelId="{D68CB6CE-241F-4D22-B21C-CBC95F203734}" type="sibTrans" cxnId="{83293E04-0AAF-46DD-8F2E-61DD69E89D9E}">
      <dgm:prSet/>
      <dgm:spPr/>
      <dgm:t>
        <a:bodyPr/>
        <a:lstStyle/>
        <a:p>
          <a:endParaRPr lang="en-US"/>
        </a:p>
      </dgm:t>
    </dgm:pt>
    <dgm:pt modelId="{AE1C5FAE-F309-49E1-99E6-64B9239506BA}" type="pres">
      <dgm:prSet presAssocID="{441C6CC5-9476-499E-BCE0-08E7F2873AFE}" presName="linearFlow" presStyleCnt="0">
        <dgm:presLayoutVars>
          <dgm:resizeHandles val="exact"/>
        </dgm:presLayoutVars>
      </dgm:prSet>
      <dgm:spPr/>
    </dgm:pt>
    <dgm:pt modelId="{268B191E-28E5-4C57-B2BA-D9A80F1CDCC2}" type="pres">
      <dgm:prSet presAssocID="{6051255B-7C0C-4253-BADD-85DB4DAB1F5D}" presName="node" presStyleLbl="node1" presStyleIdx="0" presStyleCnt="4" custScaleX="273548">
        <dgm:presLayoutVars>
          <dgm:bulletEnabled val="1"/>
        </dgm:presLayoutVars>
      </dgm:prSet>
      <dgm:spPr/>
    </dgm:pt>
    <dgm:pt modelId="{142421A0-1A7A-4C4D-9791-A0781BE11CC0}" type="pres">
      <dgm:prSet presAssocID="{AD1E34B7-BC99-4500-8150-CDF56D19ABF3}" presName="sibTrans" presStyleLbl="sibTrans2D1" presStyleIdx="0" presStyleCnt="3"/>
      <dgm:spPr/>
    </dgm:pt>
    <dgm:pt modelId="{243BFC78-71F9-4902-9DF1-4BE066A8839F}" type="pres">
      <dgm:prSet presAssocID="{AD1E34B7-BC99-4500-8150-CDF56D19ABF3}" presName="connectorText" presStyleLbl="sibTrans2D1" presStyleIdx="0" presStyleCnt="3"/>
      <dgm:spPr/>
    </dgm:pt>
    <dgm:pt modelId="{F62A52FD-5F8E-4A1B-A330-6996EA6422B1}" type="pres">
      <dgm:prSet presAssocID="{2D861849-065F-4C17-BFCF-A6C3030B824F}" presName="node" presStyleLbl="node1" presStyleIdx="1" presStyleCnt="4" custScaleX="273548">
        <dgm:presLayoutVars>
          <dgm:bulletEnabled val="1"/>
        </dgm:presLayoutVars>
      </dgm:prSet>
      <dgm:spPr/>
    </dgm:pt>
    <dgm:pt modelId="{F46CD8C7-57CE-404A-9C28-001F12E3CA3D}" type="pres">
      <dgm:prSet presAssocID="{88746E08-E623-4E50-811B-80EEDF73F677}" presName="sibTrans" presStyleLbl="sibTrans2D1" presStyleIdx="1" presStyleCnt="3"/>
      <dgm:spPr/>
    </dgm:pt>
    <dgm:pt modelId="{F92F04EA-8891-4A12-93B5-DA603C2B0B1B}" type="pres">
      <dgm:prSet presAssocID="{88746E08-E623-4E50-811B-80EEDF73F677}" presName="connectorText" presStyleLbl="sibTrans2D1" presStyleIdx="1" presStyleCnt="3"/>
      <dgm:spPr/>
    </dgm:pt>
    <dgm:pt modelId="{B10E25AD-65AB-4443-BA40-2627F5A18F46}" type="pres">
      <dgm:prSet presAssocID="{D7968BA5-0446-4C32-A021-8E50671DCF47}" presName="node" presStyleLbl="node1" presStyleIdx="2" presStyleCnt="4" custScaleX="273548">
        <dgm:presLayoutVars>
          <dgm:bulletEnabled val="1"/>
        </dgm:presLayoutVars>
      </dgm:prSet>
      <dgm:spPr/>
    </dgm:pt>
    <dgm:pt modelId="{28516431-1930-472E-B81F-27DA4673AA26}" type="pres">
      <dgm:prSet presAssocID="{AE1F2128-6D19-4610-937F-DF15F0D330FD}" presName="sibTrans" presStyleLbl="sibTrans2D1" presStyleIdx="2" presStyleCnt="3"/>
      <dgm:spPr/>
    </dgm:pt>
    <dgm:pt modelId="{3DD29DF0-B64C-42EB-83C3-FF3EFEDCB913}" type="pres">
      <dgm:prSet presAssocID="{AE1F2128-6D19-4610-937F-DF15F0D330FD}" presName="connectorText" presStyleLbl="sibTrans2D1" presStyleIdx="2" presStyleCnt="3"/>
      <dgm:spPr/>
    </dgm:pt>
    <dgm:pt modelId="{BCB1F1E5-A187-4154-A738-F1F019BE348B}" type="pres">
      <dgm:prSet presAssocID="{CF04D501-B453-46A6-A365-EE41A0374DEE}" presName="node" presStyleLbl="node1" presStyleIdx="3" presStyleCnt="4" custScaleX="273548">
        <dgm:presLayoutVars>
          <dgm:bulletEnabled val="1"/>
        </dgm:presLayoutVars>
      </dgm:prSet>
      <dgm:spPr/>
    </dgm:pt>
  </dgm:ptLst>
  <dgm:cxnLst>
    <dgm:cxn modelId="{83293E04-0AAF-46DD-8F2E-61DD69E89D9E}" srcId="{441C6CC5-9476-499E-BCE0-08E7F2873AFE}" destId="{CF04D501-B453-46A6-A365-EE41A0374DEE}" srcOrd="3" destOrd="0" parTransId="{7E57FE1C-CC90-48E6-911F-FE45EBC7B100}" sibTransId="{D68CB6CE-241F-4D22-B21C-CBC95F203734}"/>
    <dgm:cxn modelId="{7265E05B-1CAA-45A5-A487-3F7780F809F5}" srcId="{441C6CC5-9476-499E-BCE0-08E7F2873AFE}" destId="{D7968BA5-0446-4C32-A021-8E50671DCF47}" srcOrd="2" destOrd="0" parTransId="{85BE7CA9-FDCE-4CB8-8E99-C06684D5191D}" sibTransId="{AE1F2128-6D19-4610-937F-DF15F0D330FD}"/>
    <dgm:cxn modelId="{3E56A141-18BC-4803-A7C3-64997EB7C3C3}" type="presOf" srcId="{6051255B-7C0C-4253-BADD-85DB4DAB1F5D}" destId="{268B191E-28E5-4C57-B2BA-D9A80F1CDCC2}" srcOrd="0" destOrd="0" presId="urn:microsoft.com/office/officeart/2005/8/layout/process2"/>
    <dgm:cxn modelId="{7EAC2747-9A86-49CD-ABB8-F29F1749FFD8}" type="presOf" srcId="{D7968BA5-0446-4C32-A021-8E50671DCF47}" destId="{B10E25AD-65AB-4443-BA40-2627F5A18F46}" srcOrd="0" destOrd="0" presId="urn:microsoft.com/office/officeart/2005/8/layout/process2"/>
    <dgm:cxn modelId="{FE580E6E-F3AD-450C-A27C-73253CCA2E73}" type="presOf" srcId="{AD1E34B7-BC99-4500-8150-CDF56D19ABF3}" destId="{142421A0-1A7A-4C4D-9791-A0781BE11CC0}" srcOrd="0" destOrd="0" presId="urn:microsoft.com/office/officeart/2005/8/layout/process2"/>
    <dgm:cxn modelId="{3441824F-77C9-492E-8819-396C3B0155D5}" srcId="{441C6CC5-9476-499E-BCE0-08E7F2873AFE}" destId="{2D861849-065F-4C17-BFCF-A6C3030B824F}" srcOrd="1" destOrd="0" parTransId="{B349B65D-1FD0-41D9-BD63-7B87EEE32DF4}" sibTransId="{88746E08-E623-4E50-811B-80EEDF73F677}"/>
    <dgm:cxn modelId="{35D6FB79-7570-4BF0-A6A9-B4548B07D2E6}" type="presOf" srcId="{88746E08-E623-4E50-811B-80EEDF73F677}" destId="{F92F04EA-8891-4A12-93B5-DA603C2B0B1B}" srcOrd="1" destOrd="0" presId="urn:microsoft.com/office/officeart/2005/8/layout/process2"/>
    <dgm:cxn modelId="{DA07FD8A-F8D3-4791-93F5-35493830D988}" type="presOf" srcId="{AE1F2128-6D19-4610-937F-DF15F0D330FD}" destId="{3DD29DF0-B64C-42EB-83C3-FF3EFEDCB913}" srcOrd="1" destOrd="0" presId="urn:microsoft.com/office/officeart/2005/8/layout/process2"/>
    <dgm:cxn modelId="{A41E1A93-1AC2-4E5C-96FB-1F34FDE16556}" type="presOf" srcId="{AD1E34B7-BC99-4500-8150-CDF56D19ABF3}" destId="{243BFC78-71F9-4902-9DF1-4BE066A8839F}" srcOrd="1" destOrd="0" presId="urn:microsoft.com/office/officeart/2005/8/layout/process2"/>
    <dgm:cxn modelId="{CBB6189A-FB65-4A5F-93CD-487A3E01E601}" type="presOf" srcId="{441C6CC5-9476-499E-BCE0-08E7F2873AFE}" destId="{AE1C5FAE-F309-49E1-99E6-64B9239506BA}" srcOrd="0" destOrd="0" presId="urn:microsoft.com/office/officeart/2005/8/layout/process2"/>
    <dgm:cxn modelId="{BF03AFA2-94AA-4957-9115-3E07872D2690}" type="presOf" srcId="{2D861849-065F-4C17-BFCF-A6C3030B824F}" destId="{F62A52FD-5F8E-4A1B-A330-6996EA6422B1}" srcOrd="0" destOrd="0" presId="urn:microsoft.com/office/officeart/2005/8/layout/process2"/>
    <dgm:cxn modelId="{B920BAC7-AE37-4D8E-BA23-A032B844AD11}" type="presOf" srcId="{AE1F2128-6D19-4610-937F-DF15F0D330FD}" destId="{28516431-1930-472E-B81F-27DA4673AA26}" srcOrd="0" destOrd="0" presId="urn:microsoft.com/office/officeart/2005/8/layout/process2"/>
    <dgm:cxn modelId="{B19EEEDE-FF47-4F78-9A54-A687970B29DF}" type="presOf" srcId="{88746E08-E623-4E50-811B-80EEDF73F677}" destId="{F46CD8C7-57CE-404A-9C28-001F12E3CA3D}" srcOrd="0" destOrd="0" presId="urn:microsoft.com/office/officeart/2005/8/layout/process2"/>
    <dgm:cxn modelId="{E545C7E4-D651-4BBF-B2A4-C9AF2B355E9A}" srcId="{441C6CC5-9476-499E-BCE0-08E7F2873AFE}" destId="{6051255B-7C0C-4253-BADD-85DB4DAB1F5D}" srcOrd="0" destOrd="0" parTransId="{85F36760-8E76-4225-9CB1-A5F721D06FC3}" sibTransId="{AD1E34B7-BC99-4500-8150-CDF56D19ABF3}"/>
    <dgm:cxn modelId="{697EE7FB-D450-483C-A26A-2982E88FB6FF}" type="presOf" srcId="{CF04D501-B453-46A6-A365-EE41A0374DEE}" destId="{BCB1F1E5-A187-4154-A738-F1F019BE348B}" srcOrd="0" destOrd="0" presId="urn:microsoft.com/office/officeart/2005/8/layout/process2"/>
    <dgm:cxn modelId="{FF2B629C-A300-4234-8B26-7E025688A51E}" type="presParOf" srcId="{AE1C5FAE-F309-49E1-99E6-64B9239506BA}" destId="{268B191E-28E5-4C57-B2BA-D9A80F1CDCC2}" srcOrd="0" destOrd="0" presId="urn:microsoft.com/office/officeart/2005/8/layout/process2"/>
    <dgm:cxn modelId="{802CEA8E-D341-4934-8F6B-67DA7DC5D6D5}" type="presParOf" srcId="{AE1C5FAE-F309-49E1-99E6-64B9239506BA}" destId="{142421A0-1A7A-4C4D-9791-A0781BE11CC0}" srcOrd="1" destOrd="0" presId="urn:microsoft.com/office/officeart/2005/8/layout/process2"/>
    <dgm:cxn modelId="{1CE0E491-9CCE-441D-8A24-306471164664}" type="presParOf" srcId="{142421A0-1A7A-4C4D-9791-A0781BE11CC0}" destId="{243BFC78-71F9-4902-9DF1-4BE066A8839F}" srcOrd="0" destOrd="0" presId="urn:microsoft.com/office/officeart/2005/8/layout/process2"/>
    <dgm:cxn modelId="{70867A76-9059-4B04-955A-712648FF0065}" type="presParOf" srcId="{AE1C5FAE-F309-49E1-99E6-64B9239506BA}" destId="{F62A52FD-5F8E-4A1B-A330-6996EA6422B1}" srcOrd="2" destOrd="0" presId="urn:microsoft.com/office/officeart/2005/8/layout/process2"/>
    <dgm:cxn modelId="{B7DE8BC1-D530-4196-B3BF-EF34EF90BD30}" type="presParOf" srcId="{AE1C5FAE-F309-49E1-99E6-64B9239506BA}" destId="{F46CD8C7-57CE-404A-9C28-001F12E3CA3D}" srcOrd="3" destOrd="0" presId="urn:microsoft.com/office/officeart/2005/8/layout/process2"/>
    <dgm:cxn modelId="{8BC8B7EB-DCE8-4223-AEC8-4E240EC50D1E}" type="presParOf" srcId="{F46CD8C7-57CE-404A-9C28-001F12E3CA3D}" destId="{F92F04EA-8891-4A12-93B5-DA603C2B0B1B}" srcOrd="0" destOrd="0" presId="urn:microsoft.com/office/officeart/2005/8/layout/process2"/>
    <dgm:cxn modelId="{AA7C4F74-5AEB-4E5C-8C93-837903E36A3E}" type="presParOf" srcId="{AE1C5FAE-F309-49E1-99E6-64B9239506BA}" destId="{B10E25AD-65AB-4443-BA40-2627F5A18F46}" srcOrd="4" destOrd="0" presId="urn:microsoft.com/office/officeart/2005/8/layout/process2"/>
    <dgm:cxn modelId="{E4DC6531-42ED-43A0-B297-C73A7D85B25C}" type="presParOf" srcId="{AE1C5FAE-F309-49E1-99E6-64B9239506BA}" destId="{28516431-1930-472E-B81F-27DA4673AA26}" srcOrd="5" destOrd="0" presId="urn:microsoft.com/office/officeart/2005/8/layout/process2"/>
    <dgm:cxn modelId="{281F0D80-01E4-405D-BF61-C9DA5A0F51F2}" type="presParOf" srcId="{28516431-1930-472E-B81F-27DA4673AA26}" destId="{3DD29DF0-B64C-42EB-83C3-FF3EFEDCB913}" srcOrd="0" destOrd="0" presId="urn:microsoft.com/office/officeart/2005/8/layout/process2"/>
    <dgm:cxn modelId="{51B941AA-F096-458C-B12F-29EDD5285516}" type="presParOf" srcId="{AE1C5FAE-F309-49E1-99E6-64B9239506BA}" destId="{BCB1F1E5-A187-4154-A738-F1F019BE348B}"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B191E-28E5-4C57-B2BA-D9A80F1CDCC2}">
      <dsp:nvSpPr>
        <dsp:cNvPr id="0" name=""/>
        <dsp:cNvSpPr/>
      </dsp:nvSpPr>
      <dsp:spPr>
        <a:xfrm>
          <a:off x="0" y="1647"/>
          <a:ext cx="3312729" cy="61275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Determine safer method</a:t>
          </a:r>
        </a:p>
      </dsp:txBody>
      <dsp:txXfrm>
        <a:off x="17947" y="19594"/>
        <a:ext cx="3276835" cy="576861"/>
      </dsp:txXfrm>
    </dsp:sp>
    <dsp:sp modelId="{142421A0-1A7A-4C4D-9791-A0781BE11CC0}">
      <dsp:nvSpPr>
        <dsp:cNvPr id="0" name=""/>
        <dsp:cNvSpPr/>
      </dsp:nvSpPr>
      <dsp:spPr>
        <a:xfrm rot="5400000">
          <a:off x="1541472" y="629721"/>
          <a:ext cx="229783" cy="27574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573642" y="652700"/>
        <a:ext cx="165444" cy="160848"/>
      </dsp:txXfrm>
    </dsp:sp>
    <dsp:sp modelId="{F62A52FD-5F8E-4A1B-A330-6996EA6422B1}">
      <dsp:nvSpPr>
        <dsp:cNvPr id="0" name=""/>
        <dsp:cNvSpPr/>
      </dsp:nvSpPr>
      <dsp:spPr>
        <a:xfrm>
          <a:off x="0" y="920780"/>
          <a:ext cx="3312729" cy="61275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Implement the safer method</a:t>
          </a:r>
        </a:p>
      </dsp:txBody>
      <dsp:txXfrm>
        <a:off x="17947" y="938727"/>
        <a:ext cx="3276835" cy="576861"/>
      </dsp:txXfrm>
    </dsp:sp>
    <dsp:sp modelId="{F46CD8C7-57CE-404A-9C28-001F12E3CA3D}">
      <dsp:nvSpPr>
        <dsp:cNvPr id="0" name=""/>
        <dsp:cNvSpPr/>
      </dsp:nvSpPr>
      <dsp:spPr>
        <a:xfrm rot="5400000">
          <a:off x="1541472" y="1548855"/>
          <a:ext cx="229783" cy="27574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573642" y="1571834"/>
        <a:ext cx="165444" cy="160848"/>
      </dsp:txXfrm>
    </dsp:sp>
    <dsp:sp modelId="{B10E25AD-65AB-4443-BA40-2627F5A18F46}">
      <dsp:nvSpPr>
        <dsp:cNvPr id="0" name=""/>
        <dsp:cNvSpPr/>
      </dsp:nvSpPr>
      <dsp:spPr>
        <a:xfrm>
          <a:off x="0" y="1839914"/>
          <a:ext cx="3312729" cy="61275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Encrypt on the cloud!</a:t>
          </a:r>
        </a:p>
      </dsp:txBody>
      <dsp:txXfrm>
        <a:off x="17947" y="1857861"/>
        <a:ext cx="3276835" cy="576861"/>
      </dsp:txXfrm>
    </dsp:sp>
    <dsp:sp modelId="{28516431-1930-472E-B81F-27DA4673AA26}">
      <dsp:nvSpPr>
        <dsp:cNvPr id="0" name=""/>
        <dsp:cNvSpPr/>
      </dsp:nvSpPr>
      <dsp:spPr>
        <a:xfrm rot="5400000">
          <a:off x="1541472" y="2467989"/>
          <a:ext cx="229783" cy="27574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573642" y="2490968"/>
        <a:ext cx="165444" cy="160848"/>
      </dsp:txXfrm>
    </dsp:sp>
    <dsp:sp modelId="{BCB1F1E5-A187-4154-A738-F1F019BE348B}">
      <dsp:nvSpPr>
        <dsp:cNvPr id="0" name=""/>
        <dsp:cNvSpPr/>
      </dsp:nvSpPr>
      <dsp:spPr>
        <a:xfrm>
          <a:off x="0" y="2759048"/>
          <a:ext cx="3312729" cy="61275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Safer database storage for everyone</a:t>
          </a:r>
        </a:p>
      </dsp:txBody>
      <dsp:txXfrm>
        <a:off x="17947" y="2776995"/>
        <a:ext cx="3276835" cy="5768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88139" tIns="44070" rIns="88139" bIns="4407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5265738" y="0"/>
            <a:ext cx="4029075" cy="350838"/>
          </a:xfrm>
          <a:prstGeom prst="rect">
            <a:avLst/>
          </a:prstGeom>
        </p:spPr>
        <p:txBody>
          <a:bodyPr vert="horz" lIns="88139" tIns="44070" rIns="88139" bIns="44070" rtlCol="0"/>
          <a:lstStyle>
            <a:lvl1pPr algn="r" fontAlgn="auto">
              <a:spcBef>
                <a:spcPts val="0"/>
              </a:spcBef>
              <a:spcAft>
                <a:spcPts val="0"/>
              </a:spcAft>
              <a:defRPr sz="1200" smtClean="0">
                <a:latin typeface="+mn-lt"/>
                <a:cs typeface="+mn-cs"/>
              </a:defRPr>
            </a:lvl1pPr>
          </a:lstStyle>
          <a:p>
            <a:pPr>
              <a:defRPr/>
            </a:pPr>
            <a:fld id="{60402EAB-F363-47CD-B3DC-6A4173718294}" type="datetimeFigureOut">
              <a:rPr lang="en-US"/>
              <a:pPr>
                <a:defRPr/>
              </a:pPr>
              <a:t>10/16/2017</a:t>
            </a:fld>
            <a:endParaRPr lang="en-US"/>
          </a:p>
        </p:txBody>
      </p:sp>
      <p:sp>
        <p:nvSpPr>
          <p:cNvPr id="4" name="Footer Placeholder 3"/>
          <p:cNvSpPr>
            <a:spLocks noGrp="1"/>
          </p:cNvSpPr>
          <p:nvPr>
            <p:ph type="ftr" sz="quarter" idx="2"/>
          </p:nvPr>
        </p:nvSpPr>
        <p:spPr>
          <a:xfrm>
            <a:off x="0" y="6659563"/>
            <a:ext cx="4029075" cy="349250"/>
          </a:xfrm>
          <a:prstGeom prst="rect">
            <a:avLst/>
          </a:prstGeom>
        </p:spPr>
        <p:txBody>
          <a:bodyPr vert="horz" lIns="88139" tIns="44070" rIns="88139" bIns="4407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5265738" y="6659563"/>
            <a:ext cx="4029075" cy="349250"/>
          </a:xfrm>
          <a:prstGeom prst="rect">
            <a:avLst/>
          </a:prstGeom>
        </p:spPr>
        <p:txBody>
          <a:bodyPr vert="horz" lIns="88139" tIns="44070" rIns="88139" bIns="44070" rtlCol="0" anchor="b"/>
          <a:lstStyle>
            <a:lvl1pPr algn="r" fontAlgn="auto">
              <a:spcBef>
                <a:spcPts val="0"/>
              </a:spcBef>
              <a:spcAft>
                <a:spcPts val="0"/>
              </a:spcAft>
              <a:defRPr sz="1200" smtClean="0">
                <a:latin typeface="+mn-lt"/>
                <a:cs typeface="+mn-cs"/>
              </a:defRPr>
            </a:lvl1pPr>
          </a:lstStyle>
          <a:p>
            <a:pPr>
              <a:defRPr/>
            </a:pPr>
            <a:fld id="{15527C00-B16A-4796-A03B-F3B178B123AC}" type="slidenum">
              <a:rPr lang="en-US"/>
              <a:pPr>
                <a:defRPr/>
              </a:pPr>
              <a:t>‹#›</a:t>
            </a:fld>
            <a:endParaRPr lang="en-US"/>
          </a:p>
        </p:txBody>
      </p:sp>
    </p:spTree>
    <p:extLst>
      <p:ext uri="{BB962C8B-B14F-4D97-AF65-F5344CB8AC3E}">
        <p14:creationId xmlns:p14="http://schemas.microsoft.com/office/powerpoint/2010/main" val="3377601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3172" tIns="46586" rIns="93172" bIns="46586"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5265738" y="0"/>
            <a:ext cx="4029075" cy="350838"/>
          </a:xfrm>
          <a:prstGeom prst="rect">
            <a:avLst/>
          </a:prstGeom>
        </p:spPr>
        <p:txBody>
          <a:bodyPr vert="horz" lIns="93172" tIns="46586" rIns="93172" bIns="46586" rtlCol="0"/>
          <a:lstStyle>
            <a:lvl1pPr algn="r" fontAlgn="auto">
              <a:spcBef>
                <a:spcPts val="0"/>
              </a:spcBef>
              <a:spcAft>
                <a:spcPts val="0"/>
              </a:spcAft>
              <a:defRPr sz="1300" smtClean="0">
                <a:latin typeface="+mn-lt"/>
                <a:cs typeface="+mn-cs"/>
              </a:defRPr>
            </a:lvl1pPr>
          </a:lstStyle>
          <a:p>
            <a:pPr>
              <a:defRPr/>
            </a:pPr>
            <a:fld id="{12894668-CAC7-4186-AF67-7E081012EF0B}" type="datetimeFigureOut">
              <a:rPr lang="en-US"/>
              <a:pPr>
                <a:defRPr/>
              </a:pPr>
              <a:t>10/16/2017</a:t>
            </a:fld>
            <a:endParaRPr lang="en-US"/>
          </a:p>
        </p:txBody>
      </p:sp>
      <p:sp>
        <p:nvSpPr>
          <p:cNvPr id="4" name="Slide Image Placeholder 3"/>
          <p:cNvSpPr>
            <a:spLocks noGrp="1" noRot="1" noChangeAspect="1"/>
          </p:cNvSpPr>
          <p:nvPr>
            <p:ph type="sldImg" idx="2"/>
          </p:nvPr>
        </p:nvSpPr>
        <p:spPr>
          <a:xfrm>
            <a:off x="2895600" y="527050"/>
            <a:ext cx="3505200" cy="2628900"/>
          </a:xfrm>
          <a:prstGeom prst="rect">
            <a:avLst/>
          </a:prstGeom>
          <a:noFill/>
          <a:ln w="12700">
            <a:solidFill>
              <a:prstClr val="black"/>
            </a:solidFill>
          </a:ln>
        </p:spPr>
        <p:txBody>
          <a:bodyPr vert="horz" lIns="93172" tIns="46586" rIns="93172" bIns="46586" rtlCol="0" anchor="ctr"/>
          <a:lstStyle/>
          <a:p>
            <a:pPr lvl="0"/>
            <a:endParaRPr lang="en-US" noProof="0"/>
          </a:p>
        </p:txBody>
      </p:sp>
      <p:sp>
        <p:nvSpPr>
          <p:cNvPr id="5" name="Notes Placeholder 4"/>
          <p:cNvSpPr>
            <a:spLocks noGrp="1"/>
          </p:cNvSpPr>
          <p:nvPr>
            <p:ph type="body" sz="quarter" idx="3"/>
          </p:nvPr>
        </p:nvSpPr>
        <p:spPr>
          <a:xfrm>
            <a:off x="930275" y="3330575"/>
            <a:ext cx="7435850" cy="3154363"/>
          </a:xfrm>
          <a:prstGeom prst="rect">
            <a:avLst/>
          </a:prstGeom>
        </p:spPr>
        <p:txBody>
          <a:bodyPr vert="horz" lIns="93172" tIns="46586" rIns="93172" bIns="4658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7975"/>
            <a:ext cx="4029075" cy="350838"/>
          </a:xfrm>
          <a:prstGeom prst="rect">
            <a:avLst/>
          </a:prstGeom>
        </p:spPr>
        <p:txBody>
          <a:bodyPr vert="horz" lIns="93172" tIns="46586" rIns="93172" bIns="46586"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5265738" y="6657975"/>
            <a:ext cx="4029075" cy="350838"/>
          </a:xfrm>
          <a:prstGeom prst="rect">
            <a:avLst/>
          </a:prstGeom>
        </p:spPr>
        <p:txBody>
          <a:bodyPr vert="horz" lIns="93172" tIns="46586" rIns="93172" bIns="46586" rtlCol="0" anchor="b"/>
          <a:lstStyle>
            <a:lvl1pPr algn="r" fontAlgn="auto">
              <a:spcBef>
                <a:spcPts val="0"/>
              </a:spcBef>
              <a:spcAft>
                <a:spcPts val="0"/>
              </a:spcAft>
              <a:defRPr sz="1300" smtClean="0">
                <a:latin typeface="+mn-lt"/>
                <a:cs typeface="+mn-cs"/>
              </a:defRPr>
            </a:lvl1pPr>
          </a:lstStyle>
          <a:p>
            <a:pPr>
              <a:defRPr/>
            </a:pPr>
            <a:fld id="{6A99222B-79A9-4B5A-80C2-83824C4CCD4D}" type="slidenum">
              <a:rPr lang="en-US"/>
              <a:pPr>
                <a:defRPr/>
              </a:pPr>
              <a:t>‹#›</a:t>
            </a:fld>
            <a:endParaRPr lang="en-US"/>
          </a:p>
        </p:txBody>
      </p:sp>
    </p:spTree>
    <p:extLst>
      <p:ext uri="{BB962C8B-B14F-4D97-AF65-F5344CB8AC3E}">
        <p14:creationId xmlns:p14="http://schemas.microsoft.com/office/powerpoint/2010/main" val="19028676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1</a:t>
            </a:fld>
            <a:endParaRPr lang="en-US"/>
          </a:p>
        </p:txBody>
      </p:sp>
    </p:spTree>
    <p:extLst>
      <p:ext uri="{BB962C8B-B14F-4D97-AF65-F5344CB8AC3E}">
        <p14:creationId xmlns:p14="http://schemas.microsoft.com/office/powerpoint/2010/main" val="3290109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11</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355394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13</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a:latin typeface="Times New Roman" charset="0"/>
                <a:ea typeface="ＭＳ Ｐゴシック" charset="0"/>
                <a:cs typeface="ＭＳ Ｐゴシック" charset="0"/>
              </a:rPr>
              <a:t>SQL is a</a:t>
            </a:r>
            <a:r>
              <a:rPr lang="en-US" baseline="0" dirty="0">
                <a:latin typeface="Times New Roman" charset="0"/>
                <a:ea typeface="ＭＳ Ｐゴシック" charset="0"/>
                <a:cs typeface="ＭＳ Ｐゴシック" charset="0"/>
              </a:rPr>
              <a:t> perfect implementation of Set theory and Set Theory is one of the fundamental of modern mathematic, which means, on the theory, SQL can be used in any aspect of calculation.</a:t>
            </a:r>
          </a:p>
          <a:p>
            <a:endParaRPr lang="en-US" baseline="0" dirty="0">
              <a:latin typeface="Times New Roman" charset="0"/>
              <a:ea typeface="ＭＳ Ｐゴシック" charset="0"/>
              <a:cs typeface="ＭＳ Ｐゴシック" charset="0"/>
            </a:endParaRPr>
          </a:p>
          <a:p>
            <a:r>
              <a:rPr lang="en-US" baseline="0" dirty="0">
                <a:latin typeface="Times New Roman" charset="0"/>
                <a:ea typeface="ＭＳ Ｐゴシック" charset="0"/>
                <a:cs typeface="ＭＳ Ｐゴシック" charset="0"/>
              </a:rPr>
              <a:t>For this project the most contribution is we try to use SQL to do some geometry calculation. It is meaningful and novel. Maybe finally, we can only get a prototype system of our exploration but I do believe that it could be a fantastic beginning to link database theory and computer graphics. </a:t>
            </a:r>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498242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6A99222B-79A9-4B5A-80C2-83824C4CCD4D}" type="slidenum">
              <a:rPr lang="en-US" smtClean="0"/>
              <a:pPr>
                <a:defRPr/>
              </a:pPr>
              <a:t>14</a:t>
            </a:fld>
            <a:endParaRPr lang="en-US"/>
          </a:p>
        </p:txBody>
      </p:sp>
    </p:spTree>
    <p:extLst>
      <p:ext uri="{BB962C8B-B14F-4D97-AF65-F5344CB8AC3E}">
        <p14:creationId xmlns:p14="http://schemas.microsoft.com/office/powerpoint/2010/main" val="1385500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15</a:t>
            </a:fld>
            <a:endParaRPr lang="en-US"/>
          </a:p>
        </p:txBody>
      </p:sp>
    </p:spTree>
    <p:extLst>
      <p:ext uri="{BB962C8B-B14F-4D97-AF65-F5344CB8AC3E}">
        <p14:creationId xmlns:p14="http://schemas.microsoft.com/office/powerpoint/2010/main" val="2664443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16</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732926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17</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74867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18</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239749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2895600"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217" name="Shape 217"/>
          <p:cNvSpPr txBox="1">
            <a:spLocks noGrp="1"/>
          </p:cNvSpPr>
          <p:nvPr>
            <p:ph type="body" idx="1"/>
          </p:nvPr>
        </p:nvSpPr>
        <p:spPr>
          <a:xfrm>
            <a:off x="930275" y="3330575"/>
            <a:ext cx="7435850" cy="3154363"/>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18" name="Shape 218"/>
          <p:cNvSpPr txBox="1">
            <a:spLocks noGrp="1"/>
          </p:cNvSpPr>
          <p:nvPr>
            <p:ph type="sldNum" idx="12"/>
          </p:nvPr>
        </p:nvSpPr>
        <p:spPr>
          <a:xfrm>
            <a:off x="5265738" y="6657975"/>
            <a:ext cx="4029075" cy="350838"/>
          </a:xfrm>
          <a:prstGeom prst="rect">
            <a:avLst/>
          </a:prstGeom>
          <a:noFill/>
          <a:ln>
            <a:noFill/>
          </a:ln>
        </p:spPr>
        <p:txBody>
          <a:bodyPr wrap="square" lIns="93150" tIns="46575" rIns="93150" bIns="46575"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chemeClr val="dk1"/>
                </a:solidFill>
                <a:latin typeface="Calibri"/>
                <a:ea typeface="Calibri"/>
                <a:cs typeface="Calibri"/>
                <a:sym typeface="Calibri"/>
              </a:rPr>
              <a:t>19</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7003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hdr" idx="2"/>
          </p:nvPr>
        </p:nvSpPr>
        <p:spPr>
          <a:xfrm>
            <a:off x="0" y="0"/>
            <a:ext cx="4029075" cy="350838"/>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SzPct val="25000"/>
              <a:buNone/>
            </a:pPr>
            <a:endParaRPr sz="1300" b="0" i="0" u="none" strike="noStrike" cap="none">
              <a:solidFill>
                <a:schemeClr val="dk1"/>
              </a:solidFill>
              <a:latin typeface="Times New Roman"/>
              <a:ea typeface="Times New Roman"/>
              <a:cs typeface="Times New Roman"/>
              <a:sym typeface="Times New Roman"/>
            </a:endParaRPr>
          </a:p>
        </p:txBody>
      </p:sp>
      <p:sp>
        <p:nvSpPr>
          <p:cNvPr id="227" name="Shape 227"/>
          <p:cNvSpPr txBox="1">
            <a:spLocks noGrp="1"/>
          </p:cNvSpPr>
          <p:nvPr>
            <p:ph type="dt" idx="10"/>
          </p:nvPr>
        </p:nvSpPr>
        <p:spPr>
          <a:xfrm>
            <a:off x="5265738" y="0"/>
            <a:ext cx="4029075" cy="350838"/>
          </a:xfrm>
          <a:prstGeom prst="rect">
            <a:avLst/>
          </a:prstGeom>
          <a:noFill/>
          <a:ln>
            <a:noFill/>
          </a:ln>
        </p:spPr>
        <p:txBody>
          <a:bodyPr wrap="square" lIns="93150" tIns="46575" rIns="93150" bIns="46575" anchor="t" anchorCtr="0">
            <a:noAutofit/>
          </a:bodyPr>
          <a:lstStyle/>
          <a:p>
            <a:pPr marL="0" marR="0" lvl="0" indent="0" algn="r" rtl="0">
              <a:spcBef>
                <a:spcPts val="0"/>
              </a:spcBef>
              <a:spcAft>
                <a:spcPts val="0"/>
              </a:spcAft>
              <a:buSzPct val="25000"/>
              <a:buNone/>
            </a:pPr>
            <a:endParaRPr sz="1300" b="0" i="0" u="none" strike="noStrike" cap="none">
              <a:solidFill>
                <a:schemeClr val="dk1"/>
              </a:solidFill>
              <a:latin typeface="Times New Roman"/>
              <a:ea typeface="Times New Roman"/>
              <a:cs typeface="Times New Roman"/>
              <a:sym typeface="Times New Roman"/>
            </a:endParaRPr>
          </a:p>
        </p:txBody>
      </p:sp>
      <p:sp>
        <p:nvSpPr>
          <p:cNvPr id="228" name="Shape 228"/>
          <p:cNvSpPr txBox="1">
            <a:spLocks noGrp="1"/>
          </p:cNvSpPr>
          <p:nvPr>
            <p:ph type="sldNum" idx="12"/>
          </p:nvPr>
        </p:nvSpPr>
        <p:spPr>
          <a:xfrm>
            <a:off x="5265738" y="6657975"/>
            <a:ext cx="4029075" cy="350838"/>
          </a:xfrm>
          <a:prstGeom prst="rect">
            <a:avLst/>
          </a:prstGeom>
          <a:noFill/>
          <a:ln>
            <a:noFill/>
          </a:ln>
        </p:spPr>
        <p:txBody>
          <a:bodyPr wrap="square" lIns="93150" tIns="46575" rIns="93150" bIns="46575"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20</a:t>
            </a:fld>
            <a:endParaRPr lang="en-US" sz="1300" b="0" i="0" u="none" strike="noStrike" cap="none">
              <a:solidFill>
                <a:schemeClr val="dk1"/>
              </a:solidFill>
              <a:latin typeface="Times New Roman"/>
              <a:ea typeface="Times New Roman"/>
              <a:cs typeface="Times New Roman"/>
              <a:sym typeface="Times New Roman"/>
            </a:endParaRPr>
          </a:p>
        </p:txBody>
      </p:sp>
      <p:sp>
        <p:nvSpPr>
          <p:cNvPr id="229" name="Shape 229"/>
          <p:cNvSpPr>
            <a:spLocks noGrp="1" noRot="1" noChangeAspect="1"/>
          </p:cNvSpPr>
          <p:nvPr>
            <p:ph type="sldImg" idx="3"/>
          </p:nvPr>
        </p:nvSpPr>
        <p:spPr>
          <a:xfrm>
            <a:off x="2895600"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0" name="Shape 230"/>
          <p:cNvSpPr txBox="1">
            <a:spLocks noGrp="1"/>
          </p:cNvSpPr>
          <p:nvPr>
            <p:ph type="body" idx="1"/>
          </p:nvPr>
        </p:nvSpPr>
        <p:spPr>
          <a:xfrm>
            <a:off x="930275" y="3330575"/>
            <a:ext cx="7435850" cy="3154363"/>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SzPct val="25000"/>
              <a:buNone/>
            </a:pPr>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68698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hdr" idx="2"/>
          </p:nvPr>
        </p:nvSpPr>
        <p:spPr>
          <a:xfrm>
            <a:off x="0" y="0"/>
            <a:ext cx="4029075" cy="350838"/>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SzPct val="25000"/>
              <a:buNone/>
            </a:pPr>
            <a:endParaRPr sz="1300" b="0" i="0" u="none" strike="noStrike" cap="none">
              <a:solidFill>
                <a:schemeClr val="dk1"/>
              </a:solidFill>
              <a:latin typeface="Times New Roman"/>
              <a:ea typeface="Times New Roman"/>
              <a:cs typeface="Times New Roman"/>
              <a:sym typeface="Times New Roman"/>
            </a:endParaRPr>
          </a:p>
        </p:txBody>
      </p:sp>
      <p:sp>
        <p:nvSpPr>
          <p:cNvPr id="238" name="Shape 238"/>
          <p:cNvSpPr txBox="1">
            <a:spLocks noGrp="1"/>
          </p:cNvSpPr>
          <p:nvPr>
            <p:ph type="dt" idx="10"/>
          </p:nvPr>
        </p:nvSpPr>
        <p:spPr>
          <a:xfrm>
            <a:off x="5265738" y="0"/>
            <a:ext cx="4029075" cy="350838"/>
          </a:xfrm>
          <a:prstGeom prst="rect">
            <a:avLst/>
          </a:prstGeom>
          <a:noFill/>
          <a:ln>
            <a:noFill/>
          </a:ln>
        </p:spPr>
        <p:txBody>
          <a:bodyPr wrap="square" lIns="93150" tIns="46575" rIns="93150" bIns="46575" anchor="t" anchorCtr="0">
            <a:noAutofit/>
          </a:bodyPr>
          <a:lstStyle/>
          <a:p>
            <a:pPr marL="0" marR="0" lvl="0" indent="0" algn="r" rtl="0">
              <a:spcBef>
                <a:spcPts val="0"/>
              </a:spcBef>
              <a:spcAft>
                <a:spcPts val="0"/>
              </a:spcAft>
              <a:buSzPct val="25000"/>
              <a:buNone/>
            </a:pPr>
            <a:endParaRPr sz="1300" b="0" i="0" u="none" strike="noStrike" cap="none">
              <a:solidFill>
                <a:schemeClr val="dk1"/>
              </a:solidFill>
              <a:latin typeface="Times New Roman"/>
              <a:ea typeface="Times New Roman"/>
              <a:cs typeface="Times New Roman"/>
              <a:sym typeface="Times New Roman"/>
            </a:endParaRPr>
          </a:p>
        </p:txBody>
      </p:sp>
      <p:sp>
        <p:nvSpPr>
          <p:cNvPr id="239" name="Shape 239"/>
          <p:cNvSpPr txBox="1">
            <a:spLocks noGrp="1"/>
          </p:cNvSpPr>
          <p:nvPr>
            <p:ph type="sldNum" idx="12"/>
          </p:nvPr>
        </p:nvSpPr>
        <p:spPr>
          <a:xfrm>
            <a:off x="5265738" y="6657975"/>
            <a:ext cx="4029075" cy="350838"/>
          </a:xfrm>
          <a:prstGeom prst="rect">
            <a:avLst/>
          </a:prstGeom>
          <a:noFill/>
          <a:ln>
            <a:noFill/>
          </a:ln>
        </p:spPr>
        <p:txBody>
          <a:bodyPr wrap="square" lIns="93150" tIns="46575" rIns="93150" bIns="46575"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21</a:t>
            </a:fld>
            <a:endParaRPr lang="en-US" sz="1300" b="0" i="0" u="none" strike="noStrike" cap="none">
              <a:solidFill>
                <a:schemeClr val="dk1"/>
              </a:solidFill>
              <a:latin typeface="Times New Roman"/>
              <a:ea typeface="Times New Roman"/>
              <a:cs typeface="Times New Roman"/>
              <a:sym typeface="Times New Roman"/>
            </a:endParaRPr>
          </a:p>
        </p:txBody>
      </p:sp>
      <p:sp>
        <p:nvSpPr>
          <p:cNvPr id="240" name="Shape 240"/>
          <p:cNvSpPr>
            <a:spLocks noGrp="1" noRot="1" noChangeAspect="1"/>
          </p:cNvSpPr>
          <p:nvPr>
            <p:ph type="sldImg" idx="3"/>
          </p:nvPr>
        </p:nvSpPr>
        <p:spPr>
          <a:xfrm>
            <a:off x="2895600"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1" name="Shape 241"/>
          <p:cNvSpPr txBox="1">
            <a:spLocks noGrp="1"/>
          </p:cNvSpPr>
          <p:nvPr>
            <p:ph type="body" idx="1"/>
          </p:nvPr>
        </p:nvSpPr>
        <p:spPr>
          <a:xfrm>
            <a:off x="930275" y="3330575"/>
            <a:ext cx="7435850" cy="3154363"/>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SzPct val="25000"/>
              <a:buNone/>
            </a:pPr>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24912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2</a:t>
            </a:fld>
            <a:endParaRPr lang="en-US"/>
          </a:p>
        </p:txBody>
      </p:sp>
    </p:spTree>
    <p:extLst>
      <p:ext uri="{BB962C8B-B14F-4D97-AF65-F5344CB8AC3E}">
        <p14:creationId xmlns:p14="http://schemas.microsoft.com/office/powerpoint/2010/main" val="87343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hdr" idx="2"/>
          </p:nvPr>
        </p:nvSpPr>
        <p:spPr>
          <a:xfrm>
            <a:off x="0" y="0"/>
            <a:ext cx="4029075" cy="350838"/>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SzPct val="25000"/>
              <a:buNone/>
            </a:pPr>
            <a:endParaRPr sz="1300" b="0" i="0" u="none" strike="noStrike" cap="none">
              <a:solidFill>
                <a:schemeClr val="dk1"/>
              </a:solidFill>
              <a:latin typeface="Times New Roman"/>
              <a:ea typeface="Times New Roman"/>
              <a:cs typeface="Times New Roman"/>
              <a:sym typeface="Times New Roman"/>
            </a:endParaRPr>
          </a:p>
        </p:txBody>
      </p:sp>
      <p:sp>
        <p:nvSpPr>
          <p:cNvPr id="249" name="Shape 249"/>
          <p:cNvSpPr txBox="1">
            <a:spLocks noGrp="1"/>
          </p:cNvSpPr>
          <p:nvPr>
            <p:ph type="dt" idx="10"/>
          </p:nvPr>
        </p:nvSpPr>
        <p:spPr>
          <a:xfrm>
            <a:off x="5265738" y="0"/>
            <a:ext cx="4029075" cy="350838"/>
          </a:xfrm>
          <a:prstGeom prst="rect">
            <a:avLst/>
          </a:prstGeom>
          <a:noFill/>
          <a:ln>
            <a:noFill/>
          </a:ln>
        </p:spPr>
        <p:txBody>
          <a:bodyPr wrap="square" lIns="93150" tIns="46575" rIns="93150" bIns="46575" anchor="t" anchorCtr="0">
            <a:noAutofit/>
          </a:bodyPr>
          <a:lstStyle/>
          <a:p>
            <a:pPr marL="0" marR="0" lvl="0" indent="0" algn="r" rtl="0">
              <a:spcBef>
                <a:spcPts val="0"/>
              </a:spcBef>
              <a:spcAft>
                <a:spcPts val="0"/>
              </a:spcAft>
              <a:buSzPct val="25000"/>
              <a:buNone/>
            </a:pPr>
            <a:endParaRPr sz="1300" b="0" i="0" u="none" strike="noStrike" cap="none">
              <a:solidFill>
                <a:schemeClr val="dk1"/>
              </a:solidFill>
              <a:latin typeface="Times New Roman"/>
              <a:ea typeface="Times New Roman"/>
              <a:cs typeface="Times New Roman"/>
              <a:sym typeface="Times New Roman"/>
            </a:endParaRPr>
          </a:p>
        </p:txBody>
      </p:sp>
      <p:sp>
        <p:nvSpPr>
          <p:cNvPr id="250" name="Shape 250"/>
          <p:cNvSpPr txBox="1">
            <a:spLocks noGrp="1"/>
          </p:cNvSpPr>
          <p:nvPr>
            <p:ph type="sldNum" idx="12"/>
          </p:nvPr>
        </p:nvSpPr>
        <p:spPr>
          <a:xfrm>
            <a:off x="5265738" y="6657975"/>
            <a:ext cx="4029075" cy="350838"/>
          </a:xfrm>
          <a:prstGeom prst="rect">
            <a:avLst/>
          </a:prstGeom>
          <a:noFill/>
          <a:ln>
            <a:noFill/>
          </a:ln>
        </p:spPr>
        <p:txBody>
          <a:bodyPr wrap="square" lIns="93150" tIns="46575" rIns="93150" bIns="46575"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22</a:t>
            </a:fld>
            <a:endParaRPr lang="en-US" sz="1300" b="0" i="0" u="none" strike="noStrike" cap="none">
              <a:solidFill>
                <a:schemeClr val="dk1"/>
              </a:solidFill>
              <a:latin typeface="Times New Roman"/>
              <a:ea typeface="Times New Roman"/>
              <a:cs typeface="Times New Roman"/>
              <a:sym typeface="Times New Roman"/>
            </a:endParaRPr>
          </a:p>
        </p:txBody>
      </p:sp>
      <p:sp>
        <p:nvSpPr>
          <p:cNvPr id="251" name="Shape 251"/>
          <p:cNvSpPr>
            <a:spLocks noGrp="1" noRot="1" noChangeAspect="1"/>
          </p:cNvSpPr>
          <p:nvPr>
            <p:ph type="sldImg" idx="3"/>
          </p:nvPr>
        </p:nvSpPr>
        <p:spPr>
          <a:xfrm>
            <a:off x="2895600"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2" name="Shape 252"/>
          <p:cNvSpPr txBox="1">
            <a:spLocks noGrp="1"/>
          </p:cNvSpPr>
          <p:nvPr>
            <p:ph type="body" idx="1"/>
          </p:nvPr>
        </p:nvSpPr>
        <p:spPr>
          <a:xfrm>
            <a:off x="930275" y="3330575"/>
            <a:ext cx="7435850" cy="3154363"/>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SzPct val="25000"/>
              <a:buNone/>
            </a:pPr>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62014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2895600"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260" name="Shape 260"/>
          <p:cNvSpPr txBox="1">
            <a:spLocks noGrp="1"/>
          </p:cNvSpPr>
          <p:nvPr>
            <p:ph type="body" idx="1"/>
          </p:nvPr>
        </p:nvSpPr>
        <p:spPr>
          <a:xfrm>
            <a:off x="930275" y="3330575"/>
            <a:ext cx="7435800" cy="3154500"/>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61" name="Shape 261"/>
          <p:cNvSpPr txBox="1">
            <a:spLocks noGrp="1"/>
          </p:cNvSpPr>
          <p:nvPr>
            <p:ph type="sldNum" idx="12"/>
          </p:nvPr>
        </p:nvSpPr>
        <p:spPr>
          <a:xfrm>
            <a:off x="5265738" y="6657975"/>
            <a:ext cx="4029000" cy="350700"/>
          </a:xfrm>
          <a:prstGeom prst="rect">
            <a:avLst/>
          </a:prstGeom>
          <a:noFill/>
          <a:ln>
            <a:noFill/>
          </a:ln>
        </p:spPr>
        <p:txBody>
          <a:bodyPr wrap="square" lIns="93150" tIns="46575" rIns="93150" bIns="4657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23</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434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hdr" idx="2"/>
          </p:nvPr>
        </p:nvSpPr>
        <p:spPr>
          <a:xfrm>
            <a:off x="0" y="0"/>
            <a:ext cx="4029000" cy="350700"/>
          </a:xfrm>
          <a:prstGeom prst="rect">
            <a:avLst/>
          </a:prstGeom>
          <a:noFill/>
          <a:ln>
            <a:noFill/>
          </a:ln>
        </p:spPr>
        <p:txBody>
          <a:bodyPr wrap="square" lIns="93150" tIns="46575" rIns="93150" bIns="46575"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300" b="0" i="0" u="none" strike="noStrike" cap="none">
              <a:solidFill>
                <a:schemeClr val="dk1"/>
              </a:solidFill>
              <a:latin typeface="Times New Roman"/>
              <a:ea typeface="Times New Roman"/>
              <a:cs typeface="Times New Roman"/>
              <a:sym typeface="Times New Roman"/>
            </a:endParaRPr>
          </a:p>
        </p:txBody>
      </p:sp>
      <p:sp>
        <p:nvSpPr>
          <p:cNvPr id="270" name="Shape 270"/>
          <p:cNvSpPr txBox="1">
            <a:spLocks noGrp="1"/>
          </p:cNvSpPr>
          <p:nvPr>
            <p:ph type="dt" idx="10"/>
          </p:nvPr>
        </p:nvSpPr>
        <p:spPr>
          <a:xfrm>
            <a:off x="5265738" y="0"/>
            <a:ext cx="4029000" cy="350700"/>
          </a:xfrm>
          <a:prstGeom prst="rect">
            <a:avLst/>
          </a:prstGeom>
          <a:noFill/>
          <a:ln>
            <a:noFill/>
          </a:ln>
        </p:spPr>
        <p:txBody>
          <a:bodyPr wrap="square" lIns="93150" tIns="46575" rIns="93150" bIns="46575" anchor="t" anchorCtr="0">
            <a:noAutofit/>
          </a:bodyPr>
          <a:lstStyle/>
          <a:p>
            <a:pPr marL="0" marR="0" lvl="0" indent="0" algn="r" rtl="0">
              <a:lnSpc>
                <a:spcPct val="100000"/>
              </a:lnSpc>
              <a:spcBef>
                <a:spcPts val="0"/>
              </a:spcBef>
              <a:spcAft>
                <a:spcPts val="0"/>
              </a:spcAft>
              <a:buClr>
                <a:schemeClr val="dk1"/>
              </a:buClr>
              <a:buSzPct val="25000"/>
              <a:buFont typeface="Calibri"/>
              <a:buNone/>
            </a:pPr>
            <a:endParaRPr sz="1300" b="0" i="0" u="none" strike="noStrike" cap="none">
              <a:solidFill>
                <a:schemeClr val="dk1"/>
              </a:solidFill>
              <a:latin typeface="Times New Roman"/>
              <a:ea typeface="Times New Roman"/>
              <a:cs typeface="Times New Roman"/>
              <a:sym typeface="Times New Roman"/>
            </a:endParaRPr>
          </a:p>
        </p:txBody>
      </p:sp>
      <p:sp>
        <p:nvSpPr>
          <p:cNvPr id="271" name="Shape 271"/>
          <p:cNvSpPr txBox="1">
            <a:spLocks noGrp="1"/>
          </p:cNvSpPr>
          <p:nvPr>
            <p:ph type="sldNum" idx="12"/>
          </p:nvPr>
        </p:nvSpPr>
        <p:spPr>
          <a:xfrm>
            <a:off x="5265738" y="6657975"/>
            <a:ext cx="4029000" cy="350700"/>
          </a:xfrm>
          <a:prstGeom prst="rect">
            <a:avLst/>
          </a:prstGeom>
          <a:noFill/>
          <a:ln>
            <a:noFill/>
          </a:ln>
        </p:spPr>
        <p:txBody>
          <a:bodyPr wrap="square" lIns="93150" tIns="46575" rIns="93150" bIns="46575" anchor="b" anchorCtr="0">
            <a:noAutofit/>
          </a:bodyPr>
          <a:lstStyle/>
          <a:p>
            <a:pPr marL="0" marR="0" lvl="0" indent="0" algn="r" rtl="0">
              <a:lnSpc>
                <a:spcPct val="100000"/>
              </a:lnSpc>
              <a:spcBef>
                <a:spcPts val="0"/>
              </a:spcBef>
              <a:spcAft>
                <a:spcPts val="0"/>
              </a:spcAft>
              <a:buClr>
                <a:schemeClr val="dk1"/>
              </a:buClr>
              <a:buSzPct val="25000"/>
              <a:buFont typeface="Times New Roman"/>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24</a:t>
            </a:fld>
            <a:endParaRPr lang="en-US" sz="1300" b="0" i="0" u="none" strike="noStrike" cap="none">
              <a:solidFill>
                <a:schemeClr val="dk1"/>
              </a:solidFill>
              <a:latin typeface="Times New Roman"/>
              <a:ea typeface="Times New Roman"/>
              <a:cs typeface="Times New Roman"/>
              <a:sym typeface="Times New Roman"/>
            </a:endParaRPr>
          </a:p>
        </p:txBody>
      </p:sp>
      <p:sp>
        <p:nvSpPr>
          <p:cNvPr id="272" name="Shape 272"/>
          <p:cNvSpPr>
            <a:spLocks noGrp="1" noRot="1" noChangeAspect="1"/>
          </p:cNvSpPr>
          <p:nvPr>
            <p:ph type="sldImg" idx="3"/>
          </p:nvPr>
        </p:nvSpPr>
        <p:spPr>
          <a:xfrm>
            <a:off x="2895600"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3" name="Shape 273"/>
          <p:cNvSpPr txBox="1">
            <a:spLocks noGrp="1"/>
          </p:cNvSpPr>
          <p:nvPr>
            <p:ph type="body" idx="1"/>
          </p:nvPr>
        </p:nvSpPr>
        <p:spPr>
          <a:xfrm>
            <a:off x="930275" y="3330575"/>
            <a:ext cx="7435800" cy="3154500"/>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03816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hdr" idx="2"/>
          </p:nvPr>
        </p:nvSpPr>
        <p:spPr>
          <a:xfrm>
            <a:off x="0" y="0"/>
            <a:ext cx="4029000" cy="350700"/>
          </a:xfrm>
          <a:prstGeom prst="rect">
            <a:avLst/>
          </a:prstGeom>
          <a:noFill/>
          <a:ln>
            <a:noFill/>
          </a:ln>
        </p:spPr>
        <p:txBody>
          <a:bodyPr wrap="square" lIns="93150" tIns="46575" rIns="93150" bIns="46575"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300" b="0" i="0" u="none" strike="noStrike" cap="none">
              <a:solidFill>
                <a:schemeClr val="dk1"/>
              </a:solidFill>
              <a:latin typeface="Times New Roman"/>
              <a:ea typeface="Times New Roman"/>
              <a:cs typeface="Times New Roman"/>
              <a:sym typeface="Times New Roman"/>
            </a:endParaRPr>
          </a:p>
        </p:txBody>
      </p:sp>
      <p:sp>
        <p:nvSpPr>
          <p:cNvPr id="281" name="Shape 281"/>
          <p:cNvSpPr txBox="1">
            <a:spLocks noGrp="1"/>
          </p:cNvSpPr>
          <p:nvPr>
            <p:ph type="dt" idx="10"/>
          </p:nvPr>
        </p:nvSpPr>
        <p:spPr>
          <a:xfrm>
            <a:off x="5265738" y="0"/>
            <a:ext cx="4029000" cy="350700"/>
          </a:xfrm>
          <a:prstGeom prst="rect">
            <a:avLst/>
          </a:prstGeom>
          <a:noFill/>
          <a:ln>
            <a:noFill/>
          </a:ln>
        </p:spPr>
        <p:txBody>
          <a:bodyPr wrap="square" lIns="93150" tIns="46575" rIns="93150" bIns="46575" anchor="t" anchorCtr="0">
            <a:noAutofit/>
          </a:bodyPr>
          <a:lstStyle/>
          <a:p>
            <a:pPr marL="0" marR="0" lvl="0" indent="0" algn="r" rtl="0">
              <a:lnSpc>
                <a:spcPct val="100000"/>
              </a:lnSpc>
              <a:spcBef>
                <a:spcPts val="0"/>
              </a:spcBef>
              <a:spcAft>
                <a:spcPts val="0"/>
              </a:spcAft>
              <a:buClr>
                <a:schemeClr val="dk1"/>
              </a:buClr>
              <a:buSzPct val="25000"/>
              <a:buFont typeface="Calibri"/>
              <a:buNone/>
            </a:pPr>
            <a:endParaRPr sz="1300" b="0" i="0" u="none" strike="noStrike" cap="none">
              <a:solidFill>
                <a:schemeClr val="dk1"/>
              </a:solidFill>
              <a:latin typeface="Times New Roman"/>
              <a:ea typeface="Times New Roman"/>
              <a:cs typeface="Times New Roman"/>
              <a:sym typeface="Times New Roman"/>
            </a:endParaRPr>
          </a:p>
        </p:txBody>
      </p:sp>
      <p:sp>
        <p:nvSpPr>
          <p:cNvPr id="282" name="Shape 282"/>
          <p:cNvSpPr txBox="1">
            <a:spLocks noGrp="1"/>
          </p:cNvSpPr>
          <p:nvPr>
            <p:ph type="sldNum" idx="12"/>
          </p:nvPr>
        </p:nvSpPr>
        <p:spPr>
          <a:xfrm>
            <a:off x="5265738" y="6657975"/>
            <a:ext cx="4029000" cy="350700"/>
          </a:xfrm>
          <a:prstGeom prst="rect">
            <a:avLst/>
          </a:prstGeom>
          <a:noFill/>
          <a:ln>
            <a:noFill/>
          </a:ln>
        </p:spPr>
        <p:txBody>
          <a:bodyPr wrap="square" lIns="93150" tIns="46575" rIns="93150" bIns="46575" anchor="b" anchorCtr="0">
            <a:noAutofit/>
          </a:bodyPr>
          <a:lstStyle/>
          <a:p>
            <a:pPr marL="0" marR="0" lvl="0" indent="0" algn="r" rtl="0">
              <a:lnSpc>
                <a:spcPct val="100000"/>
              </a:lnSpc>
              <a:spcBef>
                <a:spcPts val="0"/>
              </a:spcBef>
              <a:spcAft>
                <a:spcPts val="0"/>
              </a:spcAft>
              <a:buClr>
                <a:schemeClr val="dk1"/>
              </a:buClr>
              <a:buSzPct val="25000"/>
              <a:buFont typeface="Times New Roman"/>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25</a:t>
            </a:fld>
            <a:endParaRPr lang="en-US" sz="1300" b="0" i="0" u="none" strike="noStrike" cap="none">
              <a:solidFill>
                <a:schemeClr val="dk1"/>
              </a:solidFill>
              <a:latin typeface="Times New Roman"/>
              <a:ea typeface="Times New Roman"/>
              <a:cs typeface="Times New Roman"/>
              <a:sym typeface="Times New Roman"/>
            </a:endParaRPr>
          </a:p>
        </p:txBody>
      </p:sp>
      <p:sp>
        <p:nvSpPr>
          <p:cNvPr id="283" name="Shape 283"/>
          <p:cNvSpPr>
            <a:spLocks noGrp="1" noRot="1" noChangeAspect="1"/>
          </p:cNvSpPr>
          <p:nvPr>
            <p:ph type="sldImg" idx="3"/>
          </p:nvPr>
        </p:nvSpPr>
        <p:spPr>
          <a:xfrm>
            <a:off x="2895600"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4" name="Shape 284"/>
          <p:cNvSpPr txBox="1">
            <a:spLocks noGrp="1"/>
          </p:cNvSpPr>
          <p:nvPr>
            <p:ph type="body" idx="1"/>
          </p:nvPr>
        </p:nvSpPr>
        <p:spPr>
          <a:xfrm>
            <a:off x="930275" y="3330575"/>
            <a:ext cx="7435800" cy="3154500"/>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21998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hdr" idx="2"/>
          </p:nvPr>
        </p:nvSpPr>
        <p:spPr>
          <a:xfrm>
            <a:off x="0" y="0"/>
            <a:ext cx="4029000" cy="350700"/>
          </a:xfrm>
          <a:prstGeom prst="rect">
            <a:avLst/>
          </a:prstGeom>
          <a:noFill/>
          <a:ln>
            <a:noFill/>
          </a:ln>
        </p:spPr>
        <p:txBody>
          <a:bodyPr wrap="square" lIns="93150" tIns="46575" rIns="93150" bIns="46575"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300" b="0" i="0" u="none" strike="noStrike" cap="none">
              <a:solidFill>
                <a:schemeClr val="dk1"/>
              </a:solidFill>
              <a:latin typeface="Times New Roman"/>
              <a:ea typeface="Times New Roman"/>
              <a:cs typeface="Times New Roman"/>
              <a:sym typeface="Times New Roman"/>
            </a:endParaRPr>
          </a:p>
        </p:txBody>
      </p:sp>
      <p:sp>
        <p:nvSpPr>
          <p:cNvPr id="303" name="Shape 303"/>
          <p:cNvSpPr txBox="1">
            <a:spLocks noGrp="1"/>
          </p:cNvSpPr>
          <p:nvPr>
            <p:ph type="dt" idx="10"/>
          </p:nvPr>
        </p:nvSpPr>
        <p:spPr>
          <a:xfrm>
            <a:off x="5265738" y="0"/>
            <a:ext cx="4029000" cy="350700"/>
          </a:xfrm>
          <a:prstGeom prst="rect">
            <a:avLst/>
          </a:prstGeom>
          <a:noFill/>
          <a:ln>
            <a:noFill/>
          </a:ln>
        </p:spPr>
        <p:txBody>
          <a:bodyPr wrap="square" lIns="93150" tIns="46575" rIns="93150" bIns="46575" anchor="t" anchorCtr="0">
            <a:noAutofit/>
          </a:bodyPr>
          <a:lstStyle/>
          <a:p>
            <a:pPr marL="0" marR="0" lvl="0" indent="0" algn="r" rtl="0">
              <a:lnSpc>
                <a:spcPct val="100000"/>
              </a:lnSpc>
              <a:spcBef>
                <a:spcPts val="0"/>
              </a:spcBef>
              <a:spcAft>
                <a:spcPts val="0"/>
              </a:spcAft>
              <a:buClr>
                <a:schemeClr val="dk1"/>
              </a:buClr>
              <a:buSzPct val="25000"/>
              <a:buFont typeface="Calibri"/>
              <a:buNone/>
            </a:pPr>
            <a:endParaRPr sz="1300" b="0" i="0" u="none" strike="noStrike" cap="none">
              <a:solidFill>
                <a:schemeClr val="dk1"/>
              </a:solidFill>
              <a:latin typeface="Times New Roman"/>
              <a:ea typeface="Times New Roman"/>
              <a:cs typeface="Times New Roman"/>
              <a:sym typeface="Times New Roman"/>
            </a:endParaRPr>
          </a:p>
        </p:txBody>
      </p:sp>
      <p:sp>
        <p:nvSpPr>
          <p:cNvPr id="304" name="Shape 304"/>
          <p:cNvSpPr txBox="1">
            <a:spLocks noGrp="1"/>
          </p:cNvSpPr>
          <p:nvPr>
            <p:ph type="sldNum" idx="12"/>
          </p:nvPr>
        </p:nvSpPr>
        <p:spPr>
          <a:xfrm>
            <a:off x="5265738" y="6657975"/>
            <a:ext cx="4029000" cy="350700"/>
          </a:xfrm>
          <a:prstGeom prst="rect">
            <a:avLst/>
          </a:prstGeom>
          <a:noFill/>
          <a:ln>
            <a:noFill/>
          </a:ln>
        </p:spPr>
        <p:txBody>
          <a:bodyPr wrap="square" lIns="93150" tIns="46575" rIns="93150" bIns="46575" anchor="b" anchorCtr="0">
            <a:noAutofit/>
          </a:bodyPr>
          <a:lstStyle/>
          <a:p>
            <a:pPr marL="0" marR="0" lvl="0" indent="0" algn="r" rtl="0">
              <a:lnSpc>
                <a:spcPct val="100000"/>
              </a:lnSpc>
              <a:spcBef>
                <a:spcPts val="0"/>
              </a:spcBef>
              <a:spcAft>
                <a:spcPts val="0"/>
              </a:spcAft>
              <a:buClr>
                <a:schemeClr val="dk1"/>
              </a:buClr>
              <a:buSzPct val="25000"/>
              <a:buFont typeface="Times New Roman"/>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26</a:t>
            </a:fld>
            <a:endParaRPr lang="en-US" sz="1300" b="0" i="0" u="none" strike="noStrike" cap="none">
              <a:solidFill>
                <a:schemeClr val="dk1"/>
              </a:solidFill>
              <a:latin typeface="Times New Roman"/>
              <a:ea typeface="Times New Roman"/>
              <a:cs typeface="Times New Roman"/>
              <a:sym typeface="Times New Roman"/>
            </a:endParaRPr>
          </a:p>
        </p:txBody>
      </p:sp>
      <p:sp>
        <p:nvSpPr>
          <p:cNvPr id="305" name="Shape 305"/>
          <p:cNvSpPr>
            <a:spLocks noGrp="1" noRot="1" noChangeAspect="1"/>
          </p:cNvSpPr>
          <p:nvPr>
            <p:ph type="sldImg" idx="3"/>
          </p:nvPr>
        </p:nvSpPr>
        <p:spPr>
          <a:xfrm>
            <a:off x="2895600"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6" name="Shape 306"/>
          <p:cNvSpPr txBox="1">
            <a:spLocks noGrp="1"/>
          </p:cNvSpPr>
          <p:nvPr>
            <p:ph type="body" idx="1"/>
          </p:nvPr>
        </p:nvSpPr>
        <p:spPr>
          <a:xfrm>
            <a:off x="930275" y="3330575"/>
            <a:ext cx="7435800" cy="3154500"/>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25059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2895600"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114" name="Shape 114"/>
          <p:cNvSpPr txBox="1">
            <a:spLocks noGrp="1"/>
          </p:cNvSpPr>
          <p:nvPr>
            <p:ph type="body" idx="1"/>
          </p:nvPr>
        </p:nvSpPr>
        <p:spPr>
          <a:xfrm>
            <a:off x="930275" y="3330575"/>
            <a:ext cx="7435850" cy="3154363"/>
          </a:xfrm>
          <a:prstGeom prst="rect">
            <a:avLst/>
          </a:prstGeom>
          <a:noFill/>
          <a:ln>
            <a:noFill/>
          </a:ln>
        </p:spPr>
        <p:txBody>
          <a:bodyPr wrap="square" lIns="93150" tIns="46575" rIns="93150" bIns="46575" anchor="t" anchorCtr="0">
            <a:noAutofit/>
          </a:bodyPr>
          <a:lstStyle/>
          <a:p>
            <a:pPr marL="0" marR="0" lvl="0" indent="0" algn="l" rtl="0">
              <a:spcBef>
                <a:spcPts val="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15" name="Shape 115"/>
          <p:cNvSpPr txBox="1">
            <a:spLocks noGrp="1"/>
          </p:cNvSpPr>
          <p:nvPr>
            <p:ph type="sldNum" idx="12"/>
          </p:nvPr>
        </p:nvSpPr>
        <p:spPr>
          <a:xfrm>
            <a:off x="5265738" y="6657975"/>
            <a:ext cx="4029075" cy="350838"/>
          </a:xfrm>
          <a:prstGeom prst="rect">
            <a:avLst/>
          </a:prstGeom>
          <a:noFill/>
          <a:ln>
            <a:noFill/>
          </a:ln>
        </p:spPr>
        <p:txBody>
          <a:bodyPr wrap="square" lIns="93150" tIns="46575" rIns="93150" bIns="46575"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chemeClr val="dk1"/>
                </a:solidFill>
                <a:latin typeface="Calibri"/>
                <a:ea typeface="Calibri"/>
                <a:cs typeface="Calibri"/>
                <a:sym typeface="Calibri"/>
              </a:rPr>
              <a:t>27</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5122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28</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782665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29</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948502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30</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58026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31</a:t>
            </a:fld>
            <a:endParaRPr lang="en-US"/>
          </a:p>
        </p:txBody>
      </p:sp>
    </p:spTree>
    <p:extLst>
      <p:ext uri="{BB962C8B-B14F-4D97-AF65-F5344CB8AC3E}">
        <p14:creationId xmlns:p14="http://schemas.microsoft.com/office/powerpoint/2010/main" val="293968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3</a:t>
            </a:fld>
            <a:endParaRPr lang="en-US"/>
          </a:p>
        </p:txBody>
      </p:sp>
    </p:spTree>
    <p:extLst>
      <p:ext uri="{BB962C8B-B14F-4D97-AF65-F5344CB8AC3E}">
        <p14:creationId xmlns:p14="http://schemas.microsoft.com/office/powerpoint/2010/main" val="1506705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32</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sz="1200" b="0" i="0" kern="1200" dirty="0">
                <a:solidFill>
                  <a:schemeClr val="tx1"/>
                </a:solidFill>
                <a:effectLst/>
                <a:latin typeface="+mn-lt"/>
                <a:ea typeface="+mn-ea"/>
                <a:cs typeface="+mn-cs"/>
              </a:rPr>
              <a:t>-A hacker has stolen millions of user account details from popular education platform Edmodo, and the data is apparently for sale on the so-called dark web.</a:t>
            </a:r>
          </a:p>
          <a:p>
            <a:r>
              <a:rPr lang="en-US" sz="1200" b="0" i="0" kern="1200" dirty="0">
                <a:solidFill>
                  <a:schemeClr val="tx1"/>
                </a:solidFill>
                <a:effectLst/>
                <a:latin typeface="+mn-lt"/>
                <a:ea typeface="+mn-ea"/>
                <a:cs typeface="+mn-cs"/>
              </a:rPr>
              <a:t>-Equifax hack has been marked as the worst data breach in US history.  Attackers stole half the US population's Social Security numbers from Equifax database.</a:t>
            </a: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04211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33</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sz="1200" b="0" i="1" kern="1200" dirty="0">
                <a:solidFill>
                  <a:schemeClr val="tx1"/>
                </a:solidFill>
                <a:effectLst/>
                <a:latin typeface="+mn-lt"/>
                <a:ea typeface="+mn-ea"/>
                <a:cs typeface="+mn-cs"/>
              </a:rPr>
              <a:t>Figure - A typical intrusion detection system using a network processor in IDS for signature matching</a:t>
            </a:r>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249264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34</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20946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35</a:t>
            </a:fld>
            <a:endParaRPr lang="en-US"/>
          </a:p>
        </p:txBody>
      </p:sp>
    </p:spTree>
    <p:extLst>
      <p:ext uri="{BB962C8B-B14F-4D97-AF65-F5344CB8AC3E}">
        <p14:creationId xmlns:p14="http://schemas.microsoft.com/office/powerpoint/2010/main" val="684890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36</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315980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37</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266528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38</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810064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39</a:t>
            </a:fld>
            <a:endParaRPr lang="en-US"/>
          </a:p>
        </p:txBody>
      </p:sp>
    </p:spTree>
    <p:extLst>
      <p:ext uri="{BB962C8B-B14F-4D97-AF65-F5344CB8AC3E}">
        <p14:creationId xmlns:p14="http://schemas.microsoft.com/office/powerpoint/2010/main" val="541065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40</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06319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41</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08055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4</a:t>
            </a:fld>
            <a:endParaRPr lang="en-US"/>
          </a:p>
        </p:txBody>
      </p:sp>
    </p:spTree>
    <p:extLst>
      <p:ext uri="{BB962C8B-B14F-4D97-AF65-F5344CB8AC3E}">
        <p14:creationId xmlns:p14="http://schemas.microsoft.com/office/powerpoint/2010/main" val="1961383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42</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898804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43</a:t>
            </a:fld>
            <a:endParaRPr lang="en-US"/>
          </a:p>
        </p:txBody>
      </p:sp>
    </p:spTree>
    <p:extLst>
      <p:ext uri="{BB962C8B-B14F-4D97-AF65-F5344CB8AC3E}">
        <p14:creationId xmlns:p14="http://schemas.microsoft.com/office/powerpoint/2010/main" val="2218914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44</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998771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45</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21251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46</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179524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47</a:t>
            </a:fld>
            <a:endParaRPr lang="en-US"/>
          </a:p>
        </p:txBody>
      </p:sp>
    </p:spTree>
    <p:extLst>
      <p:ext uri="{BB962C8B-B14F-4D97-AF65-F5344CB8AC3E}">
        <p14:creationId xmlns:p14="http://schemas.microsoft.com/office/powerpoint/2010/main" val="2135191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48</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sz="1200" dirty="0">
                <a:ea typeface="ＭＳ Ｐゴシック" charset="0"/>
                <a:cs typeface="ＭＳ Ｐゴシック" charset="0"/>
              </a:rPr>
              <a:t>Hospitals, governments, and legal services </a:t>
            </a:r>
            <a:r>
              <a:rPr lang="en-US" dirty="0"/>
              <a:t>want to use the cloud</a:t>
            </a:r>
          </a:p>
          <a:p>
            <a:pPr lvl="0"/>
            <a:r>
              <a:rPr lang="en-US" dirty="0"/>
              <a:t>The channels aren’t safe and we can’t trust the providers</a:t>
            </a:r>
          </a:p>
          <a:p>
            <a:pPr lvl="0"/>
            <a:r>
              <a:rPr lang="en-US" dirty="0"/>
              <a:t>We can encrypt it</a:t>
            </a:r>
          </a:p>
          <a:p>
            <a:pPr lvl="0"/>
            <a:r>
              <a:rPr lang="en-US" dirty="0"/>
              <a:t>But we want to search through it</a:t>
            </a:r>
          </a:p>
          <a:p>
            <a:pPr lvl="0"/>
            <a:r>
              <a:rPr lang="en-US" dirty="0"/>
              <a:t>Use alternative form of encryption</a:t>
            </a:r>
          </a:p>
        </p:txBody>
      </p:sp>
    </p:spTree>
    <p:extLst>
      <p:ext uri="{BB962C8B-B14F-4D97-AF65-F5344CB8AC3E}">
        <p14:creationId xmlns:p14="http://schemas.microsoft.com/office/powerpoint/2010/main" val="1744994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term: Map relational algebra primitives to leakage framework </a:t>
            </a:r>
          </a:p>
          <a:p>
            <a:pPr lvl="0"/>
            <a:r>
              <a:rPr lang="en-US" dirty="0"/>
              <a:t>Long term: Assess information leakage between different types of encryption methods</a:t>
            </a:r>
          </a:p>
          <a:p>
            <a:pPr lvl="0"/>
            <a:r>
              <a:rPr lang="en-US" dirty="0"/>
              <a:t>There are lots of ways to weaken encryption</a:t>
            </a:r>
          </a:p>
          <a:p>
            <a:pPr lvl="0"/>
            <a:r>
              <a:rPr lang="en-US" dirty="0"/>
              <a:t>	Order preserving encryption</a:t>
            </a:r>
          </a:p>
          <a:p>
            <a:pPr lvl="0"/>
            <a:r>
              <a:rPr lang="en-US" dirty="0"/>
              <a:t>	Deterministic encryption</a:t>
            </a:r>
          </a:p>
          <a:p>
            <a:pPr lvl="0"/>
            <a:r>
              <a:rPr lang="en-US" dirty="0"/>
              <a:t>Find the safer one!</a:t>
            </a:r>
          </a:p>
          <a:p>
            <a:pPr lvl="0"/>
            <a:r>
              <a:rPr lang="en-US" dirty="0"/>
              <a:t>Start on this larger goal.</a:t>
            </a:r>
          </a:p>
          <a:p>
            <a:pPr lvl="0"/>
            <a:r>
              <a:rPr lang="en-US" dirty="0"/>
              <a:t>Since relational databases are fundamentally based on relational algebra, we can use these properties to compare the different types of encryption.</a:t>
            </a:r>
          </a:p>
          <a:p>
            <a:pPr lvl="0"/>
            <a:r>
              <a:rPr lang="en-US" dirty="0"/>
              <a:t>From here, we can determine which type is safer, and under what circumstances. </a:t>
            </a:r>
          </a:p>
        </p:txBody>
      </p:sp>
      <p:sp>
        <p:nvSpPr>
          <p:cNvPr id="4" name="Slide Number Placeholder 3"/>
          <p:cNvSpPr>
            <a:spLocks noGrp="1"/>
          </p:cNvSpPr>
          <p:nvPr>
            <p:ph type="sldNum" sz="quarter" idx="10"/>
          </p:nvPr>
        </p:nvSpPr>
        <p:spPr/>
        <p:txBody>
          <a:bodyPr/>
          <a:lstStyle/>
          <a:p>
            <a:fld id="{63E81948-F943-4820-815E-2BF2902755F4}" type="slidenum">
              <a:rPr lang="en-US" smtClean="0"/>
              <a:t>49</a:t>
            </a:fld>
            <a:endParaRPr lang="en-US"/>
          </a:p>
        </p:txBody>
      </p:sp>
    </p:spTree>
    <p:extLst>
      <p:ext uri="{BB962C8B-B14F-4D97-AF65-F5344CB8AC3E}">
        <p14:creationId xmlns:p14="http://schemas.microsoft.com/office/powerpoint/2010/main" val="3335804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I expect: a starting point for future research on this topic. The beginning of that first box with the end goal of safer database storage for everyone</a:t>
            </a:r>
          </a:p>
          <a:p>
            <a:pPr lvl="0"/>
            <a:endParaRPr lang="en-US" dirty="0"/>
          </a:p>
          <a:p>
            <a:pPr lvl="0"/>
            <a:r>
              <a:rPr lang="en-US" dirty="0"/>
              <a:t>Map relational algebra into channels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Map the primitive operations of databases into a leakage framework</a:t>
            </a:r>
          </a:p>
          <a:p>
            <a:pPr lvl="0"/>
            <a:r>
              <a:rPr lang="en-US" dirty="0"/>
              <a:t>	Turn the basic database operations into a format that can be probabilistically tested </a:t>
            </a:r>
          </a:p>
          <a:p>
            <a:pPr lvl="0"/>
            <a:r>
              <a:rPr lang="en-US" dirty="0"/>
              <a:t>Determine which type of database encryption is safer and under what circumstances</a:t>
            </a:r>
          </a:p>
          <a:p>
            <a:pPr lvl="0"/>
            <a:r>
              <a:rPr lang="en-US" dirty="0"/>
              <a:t>	Compare the leakage of these channels</a:t>
            </a:r>
          </a:p>
          <a:p>
            <a:pPr lvl="0"/>
            <a:r>
              <a:rPr lang="en-US" dirty="0"/>
              <a:t>Implement the safer method</a:t>
            </a:r>
          </a:p>
          <a:p>
            <a:pPr lvl="0"/>
            <a:r>
              <a:rPr lang="en-US" dirty="0"/>
              <a:t>Encrypt on the cloud!</a:t>
            </a:r>
          </a:p>
          <a:p>
            <a:endParaRPr lang="en-US" dirty="0"/>
          </a:p>
          <a:p>
            <a:endParaRPr lang="en-US" dirty="0"/>
          </a:p>
        </p:txBody>
      </p:sp>
      <p:sp>
        <p:nvSpPr>
          <p:cNvPr id="4" name="Slide Number Placeholder 3"/>
          <p:cNvSpPr>
            <a:spLocks noGrp="1"/>
          </p:cNvSpPr>
          <p:nvPr>
            <p:ph type="sldNum" sz="quarter" idx="10"/>
          </p:nvPr>
        </p:nvSpPr>
        <p:spPr/>
        <p:txBody>
          <a:bodyPr/>
          <a:lstStyle/>
          <a:p>
            <a:fld id="{63E81948-F943-4820-815E-2BF2902755F4}" type="slidenum">
              <a:rPr lang="en-US" smtClean="0"/>
              <a:t>50</a:t>
            </a:fld>
            <a:endParaRPr lang="en-US"/>
          </a:p>
        </p:txBody>
      </p:sp>
    </p:spTree>
    <p:extLst>
      <p:ext uri="{BB962C8B-B14F-4D97-AF65-F5344CB8AC3E}">
        <p14:creationId xmlns:p14="http://schemas.microsoft.com/office/powerpoint/2010/main" val="2679164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51</a:t>
            </a:fld>
            <a:endParaRPr lang="en-US"/>
          </a:p>
        </p:txBody>
      </p:sp>
    </p:spTree>
    <p:extLst>
      <p:ext uri="{BB962C8B-B14F-4D97-AF65-F5344CB8AC3E}">
        <p14:creationId xmlns:p14="http://schemas.microsoft.com/office/powerpoint/2010/main" val="125903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5</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609057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52</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143244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53</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218161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54</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3405354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ln>
        </p:spPr>
      </p:sp>
      <p:sp>
        <p:nvSpPr>
          <p:cNvPr id="52227"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52228" name="Slide Number Placeholder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0FFA48C-156F-46F7-A9B2-3A0D2B04DFF1}" type="slidenum">
              <a:rPr lang="en-US"/>
              <a:t>55</a:t>
            </a:fld>
            <a:endParaRPr lang="en-US"/>
          </a:p>
        </p:txBody>
      </p:sp>
    </p:spTree>
    <p:extLst>
      <p:ext uri="{BB962C8B-B14F-4D97-AF65-F5344CB8AC3E}">
        <p14:creationId xmlns:p14="http://schemas.microsoft.com/office/powerpoint/2010/main" val="1152717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p:spPr>
        <p:txBody>
          <a:bodyPr/>
          <a:lstStyle>
            <a:lvl1pPr defTabSz="931545">
              <a:defRPr sz="2300" b="1">
                <a:solidFill>
                  <a:schemeClr val="tx1"/>
                </a:solidFill>
                <a:latin typeface="Times New Roman" panose="02020603050405020304" charset="0"/>
                <a:ea typeface="MS PGothic" panose="020B0600070205080204" charset="-128"/>
                <a:cs typeface="MS PGothic" panose="020B0600070205080204" charset="-128"/>
              </a:defRPr>
            </a:lvl1pPr>
            <a:lvl2pPr marL="36562665" indent="-36121975" defTabSz="931545">
              <a:defRPr sz="2300" b="1">
                <a:solidFill>
                  <a:schemeClr val="tx1"/>
                </a:solidFill>
                <a:latin typeface="Times New Roman" panose="02020603050405020304" charset="0"/>
                <a:ea typeface="MS PGothic" panose="020B0600070205080204" charset="-128"/>
              </a:defRPr>
            </a:lvl2pPr>
            <a:lvl3pPr>
              <a:defRPr sz="2300" b="1">
                <a:solidFill>
                  <a:schemeClr val="tx1"/>
                </a:solidFill>
                <a:latin typeface="Times New Roman" panose="02020603050405020304" charset="0"/>
                <a:ea typeface="MS PGothic" panose="020B0600070205080204" charset="-128"/>
              </a:defRPr>
            </a:lvl3pPr>
            <a:lvl4pPr>
              <a:defRPr sz="2300" b="1">
                <a:solidFill>
                  <a:schemeClr val="tx1"/>
                </a:solidFill>
                <a:latin typeface="Times New Roman" panose="02020603050405020304" charset="0"/>
                <a:ea typeface="MS PGothic" panose="020B0600070205080204" charset="-128"/>
              </a:defRPr>
            </a:lvl4pPr>
            <a:lvl5pPr>
              <a:defRPr sz="2300" b="1">
                <a:solidFill>
                  <a:schemeClr val="tx1"/>
                </a:solidFill>
                <a:latin typeface="Times New Roman" panose="02020603050405020304" charset="0"/>
                <a:ea typeface="MS PGothic" panose="020B0600070205080204" charset="-128"/>
              </a:defRPr>
            </a:lvl5pPr>
            <a:lvl6pPr marL="44069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6pPr>
            <a:lvl7pPr marL="88138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7pPr>
            <a:lvl8pPr marL="132207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8pPr>
            <a:lvl9pPr marL="176276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9pPr>
          </a:lstStyle>
          <a:p>
            <a:endParaRPr lang="en-US" sz="1300" b="0" dirty="0"/>
          </a:p>
        </p:txBody>
      </p:sp>
      <p:sp>
        <p:nvSpPr>
          <p:cNvPr id="20483" name="Rectangle 3"/>
          <p:cNvSpPr>
            <a:spLocks noGrp="1" noChangeArrowheads="1"/>
          </p:cNvSpPr>
          <p:nvPr>
            <p:ph type="dt" sz="quarter" idx="1"/>
          </p:nvPr>
        </p:nvSpPr>
        <p:spPr>
          <a:noFill/>
        </p:spPr>
        <p:txBody>
          <a:bodyPr/>
          <a:lstStyle>
            <a:lvl1pPr defTabSz="931545">
              <a:defRPr sz="2300" b="1">
                <a:solidFill>
                  <a:schemeClr val="tx1"/>
                </a:solidFill>
                <a:latin typeface="Times New Roman" panose="02020603050405020304" charset="0"/>
                <a:ea typeface="MS PGothic" panose="020B0600070205080204" charset="-128"/>
                <a:cs typeface="MS PGothic" panose="020B0600070205080204" charset="-128"/>
              </a:defRPr>
            </a:lvl1pPr>
            <a:lvl2pPr marL="36562665" indent="-36121975" defTabSz="931545">
              <a:defRPr sz="2300" b="1">
                <a:solidFill>
                  <a:schemeClr val="tx1"/>
                </a:solidFill>
                <a:latin typeface="Times New Roman" panose="02020603050405020304" charset="0"/>
                <a:ea typeface="MS PGothic" panose="020B0600070205080204" charset="-128"/>
              </a:defRPr>
            </a:lvl2pPr>
            <a:lvl3pPr>
              <a:defRPr sz="2300" b="1">
                <a:solidFill>
                  <a:schemeClr val="tx1"/>
                </a:solidFill>
                <a:latin typeface="Times New Roman" panose="02020603050405020304" charset="0"/>
                <a:ea typeface="MS PGothic" panose="020B0600070205080204" charset="-128"/>
              </a:defRPr>
            </a:lvl3pPr>
            <a:lvl4pPr>
              <a:defRPr sz="2300" b="1">
                <a:solidFill>
                  <a:schemeClr val="tx1"/>
                </a:solidFill>
                <a:latin typeface="Times New Roman" panose="02020603050405020304" charset="0"/>
                <a:ea typeface="MS PGothic" panose="020B0600070205080204" charset="-128"/>
              </a:defRPr>
            </a:lvl4pPr>
            <a:lvl5pPr>
              <a:defRPr sz="2300" b="1">
                <a:solidFill>
                  <a:schemeClr val="tx1"/>
                </a:solidFill>
                <a:latin typeface="Times New Roman" panose="02020603050405020304" charset="0"/>
                <a:ea typeface="MS PGothic" panose="020B0600070205080204" charset="-128"/>
              </a:defRPr>
            </a:lvl5pPr>
            <a:lvl6pPr marL="44069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6pPr>
            <a:lvl7pPr marL="88138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7pPr>
            <a:lvl8pPr marL="132207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8pPr>
            <a:lvl9pPr marL="176276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9pPr>
          </a:lstStyle>
          <a:p>
            <a:endParaRPr lang="en-US" sz="1300" b="0" dirty="0"/>
          </a:p>
        </p:txBody>
      </p:sp>
      <p:sp>
        <p:nvSpPr>
          <p:cNvPr id="20484" name="Rectangle 7"/>
          <p:cNvSpPr>
            <a:spLocks noGrp="1" noChangeArrowheads="1"/>
          </p:cNvSpPr>
          <p:nvPr>
            <p:ph type="sldNum" sz="quarter" idx="5"/>
          </p:nvPr>
        </p:nvSpPr>
        <p:spPr>
          <a:noFill/>
        </p:spPr>
        <p:txBody>
          <a:bodyPr/>
          <a:lstStyle>
            <a:lvl1pPr defTabSz="931545">
              <a:defRPr sz="2300" b="1">
                <a:solidFill>
                  <a:schemeClr val="tx1"/>
                </a:solidFill>
                <a:latin typeface="Times New Roman" panose="02020603050405020304" charset="0"/>
                <a:ea typeface="MS PGothic" panose="020B0600070205080204" charset="-128"/>
                <a:cs typeface="MS PGothic" panose="020B0600070205080204" charset="-128"/>
              </a:defRPr>
            </a:lvl1pPr>
            <a:lvl2pPr marL="36562665" indent="-36121975" defTabSz="931545">
              <a:defRPr sz="2300" b="1">
                <a:solidFill>
                  <a:schemeClr val="tx1"/>
                </a:solidFill>
                <a:latin typeface="Times New Roman" panose="02020603050405020304" charset="0"/>
                <a:ea typeface="MS PGothic" panose="020B0600070205080204" charset="-128"/>
              </a:defRPr>
            </a:lvl2pPr>
            <a:lvl3pPr>
              <a:defRPr sz="2300" b="1">
                <a:solidFill>
                  <a:schemeClr val="tx1"/>
                </a:solidFill>
                <a:latin typeface="Times New Roman" panose="02020603050405020304" charset="0"/>
                <a:ea typeface="MS PGothic" panose="020B0600070205080204" charset="-128"/>
              </a:defRPr>
            </a:lvl3pPr>
            <a:lvl4pPr>
              <a:defRPr sz="2300" b="1">
                <a:solidFill>
                  <a:schemeClr val="tx1"/>
                </a:solidFill>
                <a:latin typeface="Times New Roman" panose="02020603050405020304" charset="0"/>
                <a:ea typeface="MS PGothic" panose="020B0600070205080204" charset="-128"/>
              </a:defRPr>
            </a:lvl4pPr>
            <a:lvl5pPr>
              <a:defRPr sz="2300" b="1">
                <a:solidFill>
                  <a:schemeClr val="tx1"/>
                </a:solidFill>
                <a:latin typeface="Times New Roman" panose="02020603050405020304" charset="0"/>
                <a:ea typeface="MS PGothic" panose="020B0600070205080204" charset="-128"/>
              </a:defRPr>
            </a:lvl5pPr>
            <a:lvl6pPr marL="44069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6pPr>
            <a:lvl7pPr marL="88138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7pPr>
            <a:lvl8pPr marL="132207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8pPr>
            <a:lvl9pPr marL="176276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9pPr>
          </a:lstStyle>
          <a:p>
            <a:fld id="{1D55B189-C53C-D640-A4CD-37CFF77283A2}" type="slidenum">
              <a:rPr lang="en-US" sz="1300" b="0"/>
              <a:t>56</a:t>
            </a:fld>
            <a:endParaRPr lang="en-US" sz="1300" b="0"/>
          </a:p>
        </p:txBody>
      </p:sp>
      <p:sp>
        <p:nvSpPr>
          <p:cNvPr id="20485" name="Rectangle 2"/>
          <p:cNvSpPr>
            <a:spLocks noGrp="1" noRot="1" noChangeAspect="1" noChangeArrowheads="1" noTextEdit="1"/>
          </p:cNvSpPr>
          <p:nvPr>
            <p:ph type="sldImg"/>
          </p:nvPr>
        </p:nvSpPr>
        <p:spPr/>
      </p:sp>
      <p:sp>
        <p:nvSpPr>
          <p:cNvPr id="20486" name="Rectangle 3"/>
          <p:cNvSpPr>
            <a:spLocks noGrp="1" noChangeArrowheads="1"/>
          </p:cNvSpPr>
          <p:nvPr>
            <p:ph type="body" idx="1"/>
          </p:nvPr>
        </p:nvSpPr>
        <p:spPr>
          <a:noFill/>
        </p:spPr>
        <p:txBody>
          <a:bodyPr/>
          <a:lstStyle/>
          <a:p>
            <a:endParaRPr lang="en-US">
              <a:latin typeface="Times New Roman" panose="02020603050405020304" charset="0"/>
              <a:ea typeface="MS PGothic" panose="020B0600070205080204" charset="-128"/>
              <a:cs typeface="MS PGothic" panose="020B0600070205080204" charset="-128"/>
            </a:endParaRPr>
          </a:p>
        </p:txBody>
      </p:sp>
    </p:spTree>
    <p:extLst>
      <p:ext uri="{BB962C8B-B14F-4D97-AF65-F5344CB8AC3E}">
        <p14:creationId xmlns:p14="http://schemas.microsoft.com/office/powerpoint/2010/main" val="3964769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p:spPr>
        <p:txBody>
          <a:bodyPr/>
          <a:lstStyle>
            <a:lvl1pPr defTabSz="931545">
              <a:defRPr sz="2300" b="1">
                <a:solidFill>
                  <a:schemeClr val="tx1"/>
                </a:solidFill>
                <a:latin typeface="Times New Roman" panose="02020603050405020304" charset="0"/>
                <a:ea typeface="MS PGothic" panose="020B0600070205080204" charset="-128"/>
                <a:cs typeface="MS PGothic" panose="020B0600070205080204" charset="-128"/>
              </a:defRPr>
            </a:lvl1pPr>
            <a:lvl2pPr marL="36562665" indent="-36121975" defTabSz="931545">
              <a:defRPr sz="2300" b="1">
                <a:solidFill>
                  <a:schemeClr val="tx1"/>
                </a:solidFill>
                <a:latin typeface="Times New Roman" panose="02020603050405020304" charset="0"/>
                <a:ea typeface="MS PGothic" panose="020B0600070205080204" charset="-128"/>
              </a:defRPr>
            </a:lvl2pPr>
            <a:lvl3pPr>
              <a:defRPr sz="2300" b="1">
                <a:solidFill>
                  <a:schemeClr val="tx1"/>
                </a:solidFill>
                <a:latin typeface="Times New Roman" panose="02020603050405020304" charset="0"/>
                <a:ea typeface="MS PGothic" panose="020B0600070205080204" charset="-128"/>
              </a:defRPr>
            </a:lvl3pPr>
            <a:lvl4pPr>
              <a:defRPr sz="2300" b="1">
                <a:solidFill>
                  <a:schemeClr val="tx1"/>
                </a:solidFill>
                <a:latin typeface="Times New Roman" panose="02020603050405020304" charset="0"/>
                <a:ea typeface="MS PGothic" panose="020B0600070205080204" charset="-128"/>
              </a:defRPr>
            </a:lvl4pPr>
            <a:lvl5pPr>
              <a:defRPr sz="2300" b="1">
                <a:solidFill>
                  <a:schemeClr val="tx1"/>
                </a:solidFill>
                <a:latin typeface="Times New Roman" panose="02020603050405020304" charset="0"/>
                <a:ea typeface="MS PGothic" panose="020B0600070205080204" charset="-128"/>
              </a:defRPr>
            </a:lvl5pPr>
            <a:lvl6pPr marL="44069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6pPr>
            <a:lvl7pPr marL="88138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7pPr>
            <a:lvl8pPr marL="132207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8pPr>
            <a:lvl9pPr marL="176276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9pPr>
          </a:lstStyle>
          <a:p>
            <a:endParaRPr lang="en-US" sz="1300" b="0" dirty="0"/>
          </a:p>
        </p:txBody>
      </p:sp>
      <p:sp>
        <p:nvSpPr>
          <p:cNvPr id="20483" name="Rectangle 3"/>
          <p:cNvSpPr>
            <a:spLocks noGrp="1" noChangeArrowheads="1"/>
          </p:cNvSpPr>
          <p:nvPr>
            <p:ph type="dt" sz="quarter" idx="1"/>
          </p:nvPr>
        </p:nvSpPr>
        <p:spPr>
          <a:noFill/>
        </p:spPr>
        <p:txBody>
          <a:bodyPr/>
          <a:lstStyle>
            <a:lvl1pPr defTabSz="931545">
              <a:defRPr sz="2300" b="1">
                <a:solidFill>
                  <a:schemeClr val="tx1"/>
                </a:solidFill>
                <a:latin typeface="Times New Roman" panose="02020603050405020304" charset="0"/>
                <a:ea typeface="MS PGothic" panose="020B0600070205080204" charset="-128"/>
                <a:cs typeface="MS PGothic" panose="020B0600070205080204" charset="-128"/>
              </a:defRPr>
            </a:lvl1pPr>
            <a:lvl2pPr marL="36562665" indent="-36121975" defTabSz="931545">
              <a:defRPr sz="2300" b="1">
                <a:solidFill>
                  <a:schemeClr val="tx1"/>
                </a:solidFill>
                <a:latin typeface="Times New Roman" panose="02020603050405020304" charset="0"/>
                <a:ea typeface="MS PGothic" panose="020B0600070205080204" charset="-128"/>
              </a:defRPr>
            </a:lvl2pPr>
            <a:lvl3pPr>
              <a:defRPr sz="2300" b="1">
                <a:solidFill>
                  <a:schemeClr val="tx1"/>
                </a:solidFill>
                <a:latin typeface="Times New Roman" panose="02020603050405020304" charset="0"/>
                <a:ea typeface="MS PGothic" panose="020B0600070205080204" charset="-128"/>
              </a:defRPr>
            </a:lvl3pPr>
            <a:lvl4pPr>
              <a:defRPr sz="2300" b="1">
                <a:solidFill>
                  <a:schemeClr val="tx1"/>
                </a:solidFill>
                <a:latin typeface="Times New Roman" panose="02020603050405020304" charset="0"/>
                <a:ea typeface="MS PGothic" panose="020B0600070205080204" charset="-128"/>
              </a:defRPr>
            </a:lvl4pPr>
            <a:lvl5pPr>
              <a:defRPr sz="2300" b="1">
                <a:solidFill>
                  <a:schemeClr val="tx1"/>
                </a:solidFill>
                <a:latin typeface="Times New Roman" panose="02020603050405020304" charset="0"/>
                <a:ea typeface="MS PGothic" panose="020B0600070205080204" charset="-128"/>
              </a:defRPr>
            </a:lvl5pPr>
            <a:lvl6pPr marL="44069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6pPr>
            <a:lvl7pPr marL="88138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7pPr>
            <a:lvl8pPr marL="132207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8pPr>
            <a:lvl9pPr marL="176276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9pPr>
          </a:lstStyle>
          <a:p>
            <a:endParaRPr lang="en-US" sz="1300" b="0" dirty="0"/>
          </a:p>
        </p:txBody>
      </p:sp>
      <p:sp>
        <p:nvSpPr>
          <p:cNvPr id="20484" name="Rectangle 7"/>
          <p:cNvSpPr>
            <a:spLocks noGrp="1" noChangeArrowheads="1"/>
          </p:cNvSpPr>
          <p:nvPr>
            <p:ph type="sldNum" sz="quarter" idx="5"/>
          </p:nvPr>
        </p:nvSpPr>
        <p:spPr>
          <a:noFill/>
        </p:spPr>
        <p:txBody>
          <a:bodyPr/>
          <a:lstStyle>
            <a:lvl1pPr defTabSz="931545">
              <a:defRPr sz="2300" b="1">
                <a:solidFill>
                  <a:schemeClr val="tx1"/>
                </a:solidFill>
                <a:latin typeface="Times New Roman" panose="02020603050405020304" charset="0"/>
                <a:ea typeface="MS PGothic" panose="020B0600070205080204" charset="-128"/>
                <a:cs typeface="MS PGothic" panose="020B0600070205080204" charset="-128"/>
              </a:defRPr>
            </a:lvl1pPr>
            <a:lvl2pPr marL="36562665" indent="-36121975" defTabSz="931545">
              <a:defRPr sz="2300" b="1">
                <a:solidFill>
                  <a:schemeClr val="tx1"/>
                </a:solidFill>
                <a:latin typeface="Times New Roman" panose="02020603050405020304" charset="0"/>
                <a:ea typeface="MS PGothic" panose="020B0600070205080204" charset="-128"/>
              </a:defRPr>
            </a:lvl2pPr>
            <a:lvl3pPr>
              <a:defRPr sz="2300" b="1">
                <a:solidFill>
                  <a:schemeClr val="tx1"/>
                </a:solidFill>
                <a:latin typeface="Times New Roman" panose="02020603050405020304" charset="0"/>
                <a:ea typeface="MS PGothic" panose="020B0600070205080204" charset="-128"/>
              </a:defRPr>
            </a:lvl3pPr>
            <a:lvl4pPr>
              <a:defRPr sz="2300" b="1">
                <a:solidFill>
                  <a:schemeClr val="tx1"/>
                </a:solidFill>
                <a:latin typeface="Times New Roman" panose="02020603050405020304" charset="0"/>
                <a:ea typeface="MS PGothic" panose="020B0600070205080204" charset="-128"/>
              </a:defRPr>
            </a:lvl4pPr>
            <a:lvl5pPr>
              <a:defRPr sz="2300" b="1">
                <a:solidFill>
                  <a:schemeClr val="tx1"/>
                </a:solidFill>
                <a:latin typeface="Times New Roman" panose="02020603050405020304" charset="0"/>
                <a:ea typeface="MS PGothic" panose="020B0600070205080204" charset="-128"/>
              </a:defRPr>
            </a:lvl5pPr>
            <a:lvl6pPr marL="44069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6pPr>
            <a:lvl7pPr marL="88138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7pPr>
            <a:lvl8pPr marL="132207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8pPr>
            <a:lvl9pPr marL="176276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9pPr>
          </a:lstStyle>
          <a:p>
            <a:fld id="{1D55B189-C53C-D640-A4CD-37CFF77283A2}" type="slidenum">
              <a:rPr lang="en-US" sz="1300" b="0"/>
              <a:t>57</a:t>
            </a:fld>
            <a:endParaRPr lang="en-US" sz="1300" b="0"/>
          </a:p>
        </p:txBody>
      </p:sp>
      <p:sp>
        <p:nvSpPr>
          <p:cNvPr id="20485" name="Rectangle 2"/>
          <p:cNvSpPr>
            <a:spLocks noGrp="1" noRot="1" noChangeAspect="1" noChangeArrowheads="1" noTextEdit="1"/>
          </p:cNvSpPr>
          <p:nvPr>
            <p:ph type="sldImg"/>
          </p:nvPr>
        </p:nvSpPr>
        <p:spPr/>
      </p:sp>
      <p:sp>
        <p:nvSpPr>
          <p:cNvPr id="20486" name="Rectangle 3"/>
          <p:cNvSpPr>
            <a:spLocks noGrp="1" noChangeArrowheads="1"/>
          </p:cNvSpPr>
          <p:nvPr>
            <p:ph type="body" idx="1"/>
          </p:nvPr>
        </p:nvSpPr>
        <p:spPr>
          <a:noFill/>
        </p:spPr>
        <p:txBody>
          <a:bodyPr/>
          <a:lstStyle/>
          <a:p>
            <a:endParaRPr lang="en-US">
              <a:latin typeface="Times New Roman" panose="02020603050405020304" charset="0"/>
              <a:ea typeface="MS PGothic" panose="020B0600070205080204" charset="-128"/>
              <a:cs typeface="MS PGothic" panose="020B0600070205080204" charset="-128"/>
            </a:endParaRPr>
          </a:p>
        </p:txBody>
      </p:sp>
    </p:spTree>
    <p:extLst>
      <p:ext uri="{BB962C8B-B14F-4D97-AF65-F5344CB8AC3E}">
        <p14:creationId xmlns:p14="http://schemas.microsoft.com/office/powerpoint/2010/main" val="718747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p:spPr>
        <p:txBody>
          <a:bodyPr/>
          <a:lstStyle>
            <a:lvl1pPr defTabSz="931545">
              <a:defRPr sz="2300" b="1">
                <a:solidFill>
                  <a:schemeClr val="tx1"/>
                </a:solidFill>
                <a:latin typeface="Times New Roman" panose="02020603050405020304" charset="0"/>
                <a:ea typeface="MS PGothic" panose="020B0600070205080204" charset="-128"/>
                <a:cs typeface="MS PGothic" panose="020B0600070205080204" charset="-128"/>
              </a:defRPr>
            </a:lvl1pPr>
            <a:lvl2pPr marL="36562665" indent="-36121975" defTabSz="931545">
              <a:defRPr sz="2300" b="1">
                <a:solidFill>
                  <a:schemeClr val="tx1"/>
                </a:solidFill>
                <a:latin typeface="Times New Roman" panose="02020603050405020304" charset="0"/>
                <a:ea typeface="MS PGothic" panose="020B0600070205080204" charset="-128"/>
              </a:defRPr>
            </a:lvl2pPr>
            <a:lvl3pPr>
              <a:defRPr sz="2300" b="1">
                <a:solidFill>
                  <a:schemeClr val="tx1"/>
                </a:solidFill>
                <a:latin typeface="Times New Roman" panose="02020603050405020304" charset="0"/>
                <a:ea typeface="MS PGothic" panose="020B0600070205080204" charset="-128"/>
              </a:defRPr>
            </a:lvl3pPr>
            <a:lvl4pPr>
              <a:defRPr sz="2300" b="1">
                <a:solidFill>
                  <a:schemeClr val="tx1"/>
                </a:solidFill>
                <a:latin typeface="Times New Roman" panose="02020603050405020304" charset="0"/>
                <a:ea typeface="MS PGothic" panose="020B0600070205080204" charset="-128"/>
              </a:defRPr>
            </a:lvl4pPr>
            <a:lvl5pPr>
              <a:defRPr sz="2300" b="1">
                <a:solidFill>
                  <a:schemeClr val="tx1"/>
                </a:solidFill>
                <a:latin typeface="Times New Roman" panose="02020603050405020304" charset="0"/>
                <a:ea typeface="MS PGothic" panose="020B0600070205080204" charset="-128"/>
              </a:defRPr>
            </a:lvl5pPr>
            <a:lvl6pPr marL="44069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6pPr>
            <a:lvl7pPr marL="88138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7pPr>
            <a:lvl8pPr marL="132207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8pPr>
            <a:lvl9pPr marL="176276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9pPr>
          </a:lstStyle>
          <a:p>
            <a:endParaRPr lang="en-US" sz="1300" b="0" dirty="0"/>
          </a:p>
        </p:txBody>
      </p:sp>
      <p:sp>
        <p:nvSpPr>
          <p:cNvPr id="20483" name="Rectangle 3"/>
          <p:cNvSpPr>
            <a:spLocks noGrp="1" noChangeArrowheads="1"/>
          </p:cNvSpPr>
          <p:nvPr>
            <p:ph type="dt" sz="quarter" idx="1"/>
          </p:nvPr>
        </p:nvSpPr>
        <p:spPr>
          <a:noFill/>
        </p:spPr>
        <p:txBody>
          <a:bodyPr/>
          <a:lstStyle>
            <a:lvl1pPr defTabSz="931545">
              <a:defRPr sz="2300" b="1">
                <a:solidFill>
                  <a:schemeClr val="tx1"/>
                </a:solidFill>
                <a:latin typeface="Times New Roman" panose="02020603050405020304" charset="0"/>
                <a:ea typeface="MS PGothic" panose="020B0600070205080204" charset="-128"/>
                <a:cs typeface="MS PGothic" panose="020B0600070205080204" charset="-128"/>
              </a:defRPr>
            </a:lvl1pPr>
            <a:lvl2pPr marL="36562665" indent="-36121975" defTabSz="931545">
              <a:defRPr sz="2300" b="1">
                <a:solidFill>
                  <a:schemeClr val="tx1"/>
                </a:solidFill>
                <a:latin typeface="Times New Roman" panose="02020603050405020304" charset="0"/>
                <a:ea typeface="MS PGothic" panose="020B0600070205080204" charset="-128"/>
              </a:defRPr>
            </a:lvl2pPr>
            <a:lvl3pPr>
              <a:defRPr sz="2300" b="1">
                <a:solidFill>
                  <a:schemeClr val="tx1"/>
                </a:solidFill>
                <a:latin typeface="Times New Roman" panose="02020603050405020304" charset="0"/>
                <a:ea typeface="MS PGothic" panose="020B0600070205080204" charset="-128"/>
              </a:defRPr>
            </a:lvl3pPr>
            <a:lvl4pPr>
              <a:defRPr sz="2300" b="1">
                <a:solidFill>
                  <a:schemeClr val="tx1"/>
                </a:solidFill>
                <a:latin typeface="Times New Roman" panose="02020603050405020304" charset="0"/>
                <a:ea typeface="MS PGothic" panose="020B0600070205080204" charset="-128"/>
              </a:defRPr>
            </a:lvl4pPr>
            <a:lvl5pPr>
              <a:defRPr sz="2300" b="1">
                <a:solidFill>
                  <a:schemeClr val="tx1"/>
                </a:solidFill>
                <a:latin typeface="Times New Roman" panose="02020603050405020304" charset="0"/>
                <a:ea typeface="MS PGothic" panose="020B0600070205080204" charset="-128"/>
              </a:defRPr>
            </a:lvl5pPr>
            <a:lvl6pPr marL="44069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6pPr>
            <a:lvl7pPr marL="88138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7pPr>
            <a:lvl8pPr marL="132207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8pPr>
            <a:lvl9pPr marL="176276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9pPr>
          </a:lstStyle>
          <a:p>
            <a:endParaRPr lang="en-US" sz="1300" b="0" dirty="0"/>
          </a:p>
        </p:txBody>
      </p:sp>
      <p:sp>
        <p:nvSpPr>
          <p:cNvPr id="20484" name="Rectangle 7"/>
          <p:cNvSpPr>
            <a:spLocks noGrp="1" noChangeArrowheads="1"/>
          </p:cNvSpPr>
          <p:nvPr>
            <p:ph type="sldNum" sz="quarter" idx="5"/>
          </p:nvPr>
        </p:nvSpPr>
        <p:spPr>
          <a:noFill/>
        </p:spPr>
        <p:txBody>
          <a:bodyPr/>
          <a:lstStyle>
            <a:lvl1pPr defTabSz="931545">
              <a:defRPr sz="2300" b="1">
                <a:solidFill>
                  <a:schemeClr val="tx1"/>
                </a:solidFill>
                <a:latin typeface="Times New Roman" panose="02020603050405020304" charset="0"/>
                <a:ea typeface="MS PGothic" panose="020B0600070205080204" charset="-128"/>
                <a:cs typeface="MS PGothic" panose="020B0600070205080204" charset="-128"/>
              </a:defRPr>
            </a:lvl1pPr>
            <a:lvl2pPr marL="36562665" indent="-36121975" defTabSz="931545">
              <a:defRPr sz="2300" b="1">
                <a:solidFill>
                  <a:schemeClr val="tx1"/>
                </a:solidFill>
                <a:latin typeface="Times New Roman" panose="02020603050405020304" charset="0"/>
                <a:ea typeface="MS PGothic" panose="020B0600070205080204" charset="-128"/>
              </a:defRPr>
            </a:lvl2pPr>
            <a:lvl3pPr>
              <a:defRPr sz="2300" b="1">
                <a:solidFill>
                  <a:schemeClr val="tx1"/>
                </a:solidFill>
                <a:latin typeface="Times New Roman" panose="02020603050405020304" charset="0"/>
                <a:ea typeface="MS PGothic" panose="020B0600070205080204" charset="-128"/>
              </a:defRPr>
            </a:lvl3pPr>
            <a:lvl4pPr>
              <a:defRPr sz="2300" b="1">
                <a:solidFill>
                  <a:schemeClr val="tx1"/>
                </a:solidFill>
                <a:latin typeface="Times New Roman" panose="02020603050405020304" charset="0"/>
                <a:ea typeface="MS PGothic" panose="020B0600070205080204" charset="-128"/>
              </a:defRPr>
            </a:lvl4pPr>
            <a:lvl5pPr>
              <a:defRPr sz="2300" b="1">
                <a:solidFill>
                  <a:schemeClr val="tx1"/>
                </a:solidFill>
                <a:latin typeface="Times New Roman" panose="02020603050405020304" charset="0"/>
                <a:ea typeface="MS PGothic" panose="020B0600070205080204" charset="-128"/>
              </a:defRPr>
            </a:lvl5pPr>
            <a:lvl6pPr marL="44069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6pPr>
            <a:lvl7pPr marL="88138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7pPr>
            <a:lvl8pPr marL="132207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8pPr>
            <a:lvl9pPr marL="1762760" eaLnBrk="0" fontAlgn="base" hangingPunct="0">
              <a:spcBef>
                <a:spcPct val="50000"/>
              </a:spcBef>
              <a:spcAft>
                <a:spcPct val="0"/>
              </a:spcAft>
              <a:defRPr sz="2300" b="1">
                <a:solidFill>
                  <a:schemeClr val="tx1"/>
                </a:solidFill>
                <a:latin typeface="Times New Roman" panose="02020603050405020304" charset="0"/>
                <a:ea typeface="MS PGothic" panose="020B0600070205080204" charset="-128"/>
              </a:defRPr>
            </a:lvl9pPr>
          </a:lstStyle>
          <a:p>
            <a:fld id="{1D55B189-C53C-D640-A4CD-37CFF77283A2}" type="slidenum">
              <a:rPr lang="en-US" sz="1300" b="0"/>
              <a:t>58</a:t>
            </a:fld>
            <a:endParaRPr lang="en-US" sz="1300" b="0"/>
          </a:p>
        </p:txBody>
      </p:sp>
      <p:sp>
        <p:nvSpPr>
          <p:cNvPr id="20485" name="Rectangle 2"/>
          <p:cNvSpPr>
            <a:spLocks noGrp="1" noRot="1" noChangeAspect="1" noChangeArrowheads="1" noTextEdit="1"/>
          </p:cNvSpPr>
          <p:nvPr>
            <p:ph type="sldImg"/>
          </p:nvPr>
        </p:nvSpPr>
        <p:spPr/>
      </p:sp>
      <p:sp>
        <p:nvSpPr>
          <p:cNvPr id="20486" name="Rectangle 3"/>
          <p:cNvSpPr>
            <a:spLocks noGrp="1" noChangeArrowheads="1"/>
          </p:cNvSpPr>
          <p:nvPr>
            <p:ph type="body" idx="1"/>
          </p:nvPr>
        </p:nvSpPr>
        <p:spPr>
          <a:noFill/>
        </p:spPr>
        <p:txBody>
          <a:bodyPr/>
          <a:lstStyle/>
          <a:p>
            <a:endParaRPr lang="en-US">
              <a:latin typeface="Times New Roman" panose="02020603050405020304" charset="0"/>
              <a:ea typeface="MS PGothic" panose="020B0600070205080204" charset="-128"/>
              <a:cs typeface="MS PGothic" panose="020B0600070205080204" charset="-128"/>
            </a:endParaRPr>
          </a:p>
        </p:txBody>
      </p:sp>
    </p:spTree>
    <p:extLst>
      <p:ext uri="{BB962C8B-B14F-4D97-AF65-F5344CB8AC3E}">
        <p14:creationId xmlns:p14="http://schemas.microsoft.com/office/powerpoint/2010/main" val="13159528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59</a:t>
            </a:fld>
            <a:endParaRPr lang="en-US"/>
          </a:p>
        </p:txBody>
      </p:sp>
    </p:spTree>
    <p:extLst>
      <p:ext uri="{BB962C8B-B14F-4D97-AF65-F5344CB8AC3E}">
        <p14:creationId xmlns:p14="http://schemas.microsoft.com/office/powerpoint/2010/main" val="26842883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60</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latin typeface="Times New Roman" charset="0"/>
                <a:ea typeface="ＭＳ Ｐゴシック" charset="0"/>
                <a:cs typeface="ＭＳ Ｐゴシック" charset="0"/>
              </a:rPr>
              <a:t>Why is it important? How?(Methodology)</a:t>
            </a:r>
          </a:p>
        </p:txBody>
      </p:sp>
    </p:spTree>
    <p:extLst>
      <p:ext uri="{BB962C8B-B14F-4D97-AF65-F5344CB8AC3E}">
        <p14:creationId xmlns:p14="http://schemas.microsoft.com/office/powerpoint/2010/main" val="34116328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61</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latin typeface="Times New Roman" charset="0"/>
                <a:ea typeface="ＭＳ Ｐゴシック" charset="0"/>
                <a:cs typeface="ＭＳ Ｐゴシック" charset="0"/>
              </a:rPr>
              <a:t>Why is it important? How?(Methodology)</a:t>
            </a:r>
          </a:p>
        </p:txBody>
      </p:sp>
    </p:spTree>
    <p:extLst>
      <p:ext uri="{BB962C8B-B14F-4D97-AF65-F5344CB8AC3E}">
        <p14:creationId xmlns:p14="http://schemas.microsoft.com/office/powerpoint/2010/main" val="117467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6</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9084921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62</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latin typeface="Times New Roman" charset="0"/>
                <a:ea typeface="ＭＳ Ｐゴシック" charset="0"/>
                <a:cs typeface="ＭＳ Ｐゴシック" charset="0"/>
              </a:rPr>
              <a:t>What to expect at the end? What is your contribution? How many hours a week starting today would you spend on this project? How does this measure the outcome? How many references would you have?</a:t>
            </a:r>
          </a:p>
        </p:txBody>
      </p:sp>
    </p:spTree>
    <p:extLst>
      <p:ext uri="{BB962C8B-B14F-4D97-AF65-F5344CB8AC3E}">
        <p14:creationId xmlns:p14="http://schemas.microsoft.com/office/powerpoint/2010/main" val="2865772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body"/>
          </p:nvPr>
        </p:nvSpPr>
        <p:spPr>
          <a:xfrm>
            <a:off x="930240" y="3330720"/>
            <a:ext cx="7435080" cy="3153600"/>
          </a:xfrm>
          <a:prstGeom prst="rect">
            <a:avLst/>
          </a:prstGeom>
        </p:spPr>
        <p:txBody>
          <a:bodyPr lIns="93240" tIns="46440" rIns="93240" bIns="46440"/>
          <a:lstStyle/>
          <a:p>
            <a:endParaRPr lang="en-US" sz="2000" b="0" strike="noStrike" spc="-1">
              <a:latin typeface="Arial"/>
            </a:endParaRPr>
          </a:p>
        </p:txBody>
      </p:sp>
      <p:sp>
        <p:nvSpPr>
          <p:cNvPr id="119" name="CustomShape 2"/>
          <p:cNvSpPr/>
          <p:nvPr/>
        </p:nvSpPr>
        <p:spPr>
          <a:xfrm>
            <a:off x="5265720" y="6657840"/>
            <a:ext cx="4028400" cy="350280"/>
          </a:xfrm>
          <a:prstGeom prst="rect">
            <a:avLst/>
          </a:prstGeom>
          <a:noFill/>
          <a:ln>
            <a:noFill/>
          </a:ln>
        </p:spPr>
        <p:style>
          <a:lnRef idx="0">
            <a:scrgbClr r="0" g="0" b="0"/>
          </a:lnRef>
          <a:fillRef idx="0">
            <a:scrgbClr r="0" g="0" b="0"/>
          </a:fillRef>
          <a:effectRef idx="0">
            <a:scrgbClr r="0" g="0" b="0"/>
          </a:effectRef>
          <a:fontRef idx="minor"/>
        </p:style>
        <p:txBody>
          <a:bodyPr lIns="93240" tIns="46440" rIns="93240" bIns="46440" anchor="b"/>
          <a:lstStyle/>
          <a:p>
            <a:pPr algn="r">
              <a:lnSpc>
                <a:spcPct val="100000"/>
              </a:lnSpc>
            </a:pPr>
            <a:fld id="{A6AC58F7-42FA-4252-8865-735412910E10}" type="slidenum">
              <a:rPr lang="en-US" sz="1300" b="0" strike="noStrike" spc="-1">
                <a:solidFill>
                  <a:srgbClr val="000000"/>
                </a:solidFill>
                <a:latin typeface="Calibri"/>
              </a:rPr>
              <a:t>63</a:t>
            </a:fld>
            <a:endParaRPr lang="en-US" sz="1300" b="0" strike="noStrike" spc="-1">
              <a:latin typeface="Arial"/>
            </a:endParaRPr>
          </a:p>
        </p:txBody>
      </p:sp>
    </p:spTree>
    <p:extLst>
      <p:ext uri="{BB962C8B-B14F-4D97-AF65-F5344CB8AC3E}">
        <p14:creationId xmlns:p14="http://schemas.microsoft.com/office/powerpoint/2010/main" val="2159783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21" name="CustomShape 2"/>
          <p:cNvSpPr/>
          <p:nvPr/>
        </p:nvSpPr>
        <p:spPr>
          <a:xfrm>
            <a:off x="526572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22" name="CustomShape 3"/>
          <p:cNvSpPr/>
          <p:nvPr/>
        </p:nvSpPr>
        <p:spPr>
          <a:xfrm>
            <a:off x="5265720" y="6657840"/>
            <a:ext cx="4028400" cy="350280"/>
          </a:xfrm>
          <a:prstGeom prst="rect">
            <a:avLst/>
          </a:prstGeom>
          <a:noFill/>
          <a:ln>
            <a:noFill/>
          </a:ln>
        </p:spPr>
        <p:style>
          <a:lnRef idx="0">
            <a:scrgbClr r="0" g="0" b="0"/>
          </a:lnRef>
          <a:fillRef idx="0">
            <a:scrgbClr r="0" g="0" b="0"/>
          </a:fillRef>
          <a:effectRef idx="0">
            <a:scrgbClr r="0" g="0" b="0"/>
          </a:effectRef>
          <a:fontRef idx="minor"/>
        </p:style>
        <p:txBody>
          <a:bodyPr lIns="93240" tIns="46440" rIns="93240" bIns="46440" anchor="b"/>
          <a:lstStyle/>
          <a:p>
            <a:pPr algn="r">
              <a:lnSpc>
                <a:spcPct val="100000"/>
              </a:lnSpc>
            </a:pPr>
            <a:fld id="{2BD8C607-091C-42B3-AA91-A57200949E0A}" type="slidenum">
              <a:rPr lang="en-US" sz="1300" b="0" strike="noStrike" spc="-1">
                <a:solidFill>
                  <a:srgbClr val="000000"/>
                </a:solidFill>
                <a:latin typeface="Times New Roman"/>
                <a:ea typeface="ＭＳ Ｐゴシック"/>
              </a:rPr>
              <a:t>64</a:t>
            </a:fld>
            <a:endParaRPr lang="en-US" sz="1300" b="0" strike="noStrike" spc="-1">
              <a:latin typeface="Arial"/>
            </a:endParaRPr>
          </a:p>
        </p:txBody>
      </p:sp>
      <p:sp>
        <p:nvSpPr>
          <p:cNvPr id="123" name="PlaceHolder 4"/>
          <p:cNvSpPr>
            <a:spLocks noGrp="1"/>
          </p:cNvSpPr>
          <p:nvPr>
            <p:ph type="body"/>
          </p:nvPr>
        </p:nvSpPr>
        <p:spPr>
          <a:xfrm>
            <a:off x="930240" y="3330720"/>
            <a:ext cx="7435080" cy="3153600"/>
          </a:xfrm>
          <a:prstGeom prst="rect">
            <a:avLst/>
          </a:prstGeom>
        </p:spPr>
        <p:txBody>
          <a:bodyPr lIns="93240" tIns="46440" rIns="93240" bIns="46440"/>
          <a:lstStyle/>
          <a:p>
            <a:endParaRPr lang="en-US" sz="2000" b="0" strike="noStrike" spc="-1">
              <a:latin typeface="Arial"/>
            </a:endParaRPr>
          </a:p>
        </p:txBody>
      </p:sp>
    </p:spTree>
    <p:extLst>
      <p:ext uri="{BB962C8B-B14F-4D97-AF65-F5344CB8AC3E}">
        <p14:creationId xmlns:p14="http://schemas.microsoft.com/office/powerpoint/2010/main" val="17225122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25" name="CustomShape 2"/>
          <p:cNvSpPr/>
          <p:nvPr/>
        </p:nvSpPr>
        <p:spPr>
          <a:xfrm>
            <a:off x="526572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26" name="CustomShape 3"/>
          <p:cNvSpPr/>
          <p:nvPr/>
        </p:nvSpPr>
        <p:spPr>
          <a:xfrm>
            <a:off x="5265720" y="6657840"/>
            <a:ext cx="4028400" cy="350280"/>
          </a:xfrm>
          <a:prstGeom prst="rect">
            <a:avLst/>
          </a:prstGeom>
          <a:noFill/>
          <a:ln>
            <a:noFill/>
          </a:ln>
        </p:spPr>
        <p:style>
          <a:lnRef idx="0">
            <a:scrgbClr r="0" g="0" b="0"/>
          </a:lnRef>
          <a:fillRef idx="0">
            <a:scrgbClr r="0" g="0" b="0"/>
          </a:fillRef>
          <a:effectRef idx="0">
            <a:scrgbClr r="0" g="0" b="0"/>
          </a:effectRef>
          <a:fontRef idx="minor"/>
        </p:style>
        <p:txBody>
          <a:bodyPr lIns="93240" tIns="46440" rIns="93240" bIns="46440" anchor="b"/>
          <a:lstStyle/>
          <a:p>
            <a:pPr algn="r">
              <a:lnSpc>
                <a:spcPct val="100000"/>
              </a:lnSpc>
            </a:pPr>
            <a:fld id="{FEC47DEE-596D-40F1-B57C-CC9527AB892D}" type="slidenum">
              <a:rPr lang="en-US" sz="1300" b="0" strike="noStrike" spc="-1">
                <a:solidFill>
                  <a:srgbClr val="000000"/>
                </a:solidFill>
                <a:latin typeface="Times New Roman"/>
                <a:ea typeface="ＭＳ Ｐゴシック"/>
              </a:rPr>
              <a:t>65</a:t>
            </a:fld>
            <a:endParaRPr lang="en-US" sz="1300" b="0" strike="noStrike" spc="-1">
              <a:latin typeface="Arial"/>
            </a:endParaRPr>
          </a:p>
        </p:txBody>
      </p:sp>
      <p:sp>
        <p:nvSpPr>
          <p:cNvPr id="127" name="PlaceHolder 4"/>
          <p:cNvSpPr>
            <a:spLocks noGrp="1"/>
          </p:cNvSpPr>
          <p:nvPr>
            <p:ph type="body"/>
          </p:nvPr>
        </p:nvSpPr>
        <p:spPr>
          <a:xfrm>
            <a:off x="930240" y="3330720"/>
            <a:ext cx="7435080" cy="3153600"/>
          </a:xfrm>
          <a:prstGeom prst="rect">
            <a:avLst/>
          </a:prstGeom>
        </p:spPr>
        <p:txBody>
          <a:bodyPr lIns="93240" tIns="46440" rIns="93240" bIns="46440"/>
          <a:lstStyle/>
          <a:p>
            <a:endParaRPr lang="en-US" sz="2000" b="0" strike="noStrike" spc="-1">
              <a:latin typeface="Arial"/>
            </a:endParaRPr>
          </a:p>
        </p:txBody>
      </p:sp>
    </p:spTree>
    <p:extLst>
      <p:ext uri="{BB962C8B-B14F-4D97-AF65-F5344CB8AC3E}">
        <p14:creationId xmlns:p14="http://schemas.microsoft.com/office/powerpoint/2010/main" val="6512211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29" name="CustomShape 2"/>
          <p:cNvSpPr/>
          <p:nvPr/>
        </p:nvSpPr>
        <p:spPr>
          <a:xfrm>
            <a:off x="526572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30" name="CustomShape 3"/>
          <p:cNvSpPr/>
          <p:nvPr/>
        </p:nvSpPr>
        <p:spPr>
          <a:xfrm>
            <a:off x="5265720" y="6657840"/>
            <a:ext cx="4028400" cy="350280"/>
          </a:xfrm>
          <a:prstGeom prst="rect">
            <a:avLst/>
          </a:prstGeom>
          <a:noFill/>
          <a:ln>
            <a:noFill/>
          </a:ln>
        </p:spPr>
        <p:style>
          <a:lnRef idx="0">
            <a:scrgbClr r="0" g="0" b="0"/>
          </a:lnRef>
          <a:fillRef idx="0">
            <a:scrgbClr r="0" g="0" b="0"/>
          </a:fillRef>
          <a:effectRef idx="0">
            <a:scrgbClr r="0" g="0" b="0"/>
          </a:effectRef>
          <a:fontRef idx="minor"/>
        </p:style>
        <p:txBody>
          <a:bodyPr lIns="93240" tIns="46440" rIns="93240" bIns="46440" anchor="b"/>
          <a:lstStyle/>
          <a:p>
            <a:pPr algn="r">
              <a:lnSpc>
                <a:spcPct val="100000"/>
              </a:lnSpc>
            </a:pPr>
            <a:fld id="{0E236302-E92C-443B-8211-5EAD0A35D010}" type="slidenum">
              <a:rPr lang="en-US" sz="1300" b="0" strike="noStrike" spc="-1">
                <a:solidFill>
                  <a:srgbClr val="000000"/>
                </a:solidFill>
                <a:latin typeface="Times New Roman"/>
                <a:ea typeface="ＭＳ Ｐゴシック"/>
              </a:rPr>
              <a:t>66</a:t>
            </a:fld>
            <a:endParaRPr lang="en-US" sz="1300" b="0" strike="noStrike" spc="-1">
              <a:latin typeface="Arial"/>
            </a:endParaRPr>
          </a:p>
        </p:txBody>
      </p:sp>
      <p:sp>
        <p:nvSpPr>
          <p:cNvPr id="131" name="PlaceHolder 4"/>
          <p:cNvSpPr>
            <a:spLocks noGrp="1"/>
          </p:cNvSpPr>
          <p:nvPr>
            <p:ph type="body"/>
          </p:nvPr>
        </p:nvSpPr>
        <p:spPr>
          <a:xfrm>
            <a:off x="930240" y="3330720"/>
            <a:ext cx="7435080" cy="3153600"/>
          </a:xfrm>
          <a:prstGeom prst="rect">
            <a:avLst/>
          </a:prstGeom>
        </p:spPr>
        <p:txBody>
          <a:bodyPr lIns="93240" tIns="46440" rIns="93240" bIns="46440"/>
          <a:lstStyle/>
          <a:p>
            <a:endParaRPr lang="en-US" sz="2000" b="0" strike="noStrike" spc="-1">
              <a:latin typeface="Arial"/>
            </a:endParaRPr>
          </a:p>
        </p:txBody>
      </p:sp>
    </p:spTree>
    <p:extLst>
      <p:ext uri="{BB962C8B-B14F-4D97-AF65-F5344CB8AC3E}">
        <p14:creationId xmlns:p14="http://schemas.microsoft.com/office/powerpoint/2010/main" val="3365002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body"/>
          </p:nvPr>
        </p:nvSpPr>
        <p:spPr>
          <a:xfrm>
            <a:off x="930240" y="3330720"/>
            <a:ext cx="7435080" cy="3153600"/>
          </a:xfrm>
          <a:prstGeom prst="rect">
            <a:avLst/>
          </a:prstGeom>
        </p:spPr>
        <p:txBody>
          <a:bodyPr lIns="93240" tIns="46440" rIns="93240" bIns="46440"/>
          <a:lstStyle/>
          <a:p>
            <a:endParaRPr lang="en-US" sz="2000" b="0" strike="noStrike" spc="-1">
              <a:latin typeface="Arial"/>
            </a:endParaRPr>
          </a:p>
        </p:txBody>
      </p:sp>
      <p:sp>
        <p:nvSpPr>
          <p:cNvPr id="133" name="CustomShape 2"/>
          <p:cNvSpPr/>
          <p:nvPr/>
        </p:nvSpPr>
        <p:spPr>
          <a:xfrm>
            <a:off x="5265720" y="6657840"/>
            <a:ext cx="4028400" cy="350280"/>
          </a:xfrm>
          <a:prstGeom prst="rect">
            <a:avLst/>
          </a:prstGeom>
          <a:noFill/>
          <a:ln>
            <a:noFill/>
          </a:ln>
        </p:spPr>
        <p:style>
          <a:lnRef idx="0">
            <a:scrgbClr r="0" g="0" b="0"/>
          </a:lnRef>
          <a:fillRef idx="0">
            <a:scrgbClr r="0" g="0" b="0"/>
          </a:fillRef>
          <a:effectRef idx="0">
            <a:scrgbClr r="0" g="0" b="0"/>
          </a:effectRef>
          <a:fontRef idx="minor"/>
        </p:style>
        <p:txBody>
          <a:bodyPr lIns="93240" tIns="46440" rIns="93240" bIns="46440" anchor="b"/>
          <a:lstStyle/>
          <a:p>
            <a:pPr algn="r">
              <a:lnSpc>
                <a:spcPct val="100000"/>
              </a:lnSpc>
            </a:pPr>
            <a:fld id="{D0362A7E-ACB4-4320-A4D6-59C9DD72B3F6}" type="slidenum">
              <a:rPr lang="en-US" sz="1300" b="0" strike="noStrike" spc="-1">
                <a:solidFill>
                  <a:srgbClr val="000000"/>
                </a:solidFill>
                <a:latin typeface="Calibri"/>
              </a:rPr>
              <a:t>67</a:t>
            </a:fld>
            <a:endParaRPr lang="en-US" sz="1300" b="0" strike="noStrike" spc="-1">
              <a:latin typeface="Arial"/>
            </a:endParaRPr>
          </a:p>
        </p:txBody>
      </p:sp>
    </p:spTree>
    <p:extLst>
      <p:ext uri="{BB962C8B-B14F-4D97-AF65-F5344CB8AC3E}">
        <p14:creationId xmlns:p14="http://schemas.microsoft.com/office/powerpoint/2010/main" val="6788812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35" name="CustomShape 2"/>
          <p:cNvSpPr/>
          <p:nvPr/>
        </p:nvSpPr>
        <p:spPr>
          <a:xfrm>
            <a:off x="526572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36" name="CustomShape 3"/>
          <p:cNvSpPr/>
          <p:nvPr/>
        </p:nvSpPr>
        <p:spPr>
          <a:xfrm>
            <a:off x="5265720" y="6657840"/>
            <a:ext cx="4028400" cy="350280"/>
          </a:xfrm>
          <a:prstGeom prst="rect">
            <a:avLst/>
          </a:prstGeom>
          <a:noFill/>
          <a:ln>
            <a:noFill/>
          </a:ln>
        </p:spPr>
        <p:style>
          <a:lnRef idx="0">
            <a:scrgbClr r="0" g="0" b="0"/>
          </a:lnRef>
          <a:fillRef idx="0">
            <a:scrgbClr r="0" g="0" b="0"/>
          </a:fillRef>
          <a:effectRef idx="0">
            <a:scrgbClr r="0" g="0" b="0"/>
          </a:effectRef>
          <a:fontRef idx="minor"/>
        </p:style>
        <p:txBody>
          <a:bodyPr lIns="93240" tIns="46440" rIns="93240" bIns="46440" anchor="b"/>
          <a:lstStyle/>
          <a:p>
            <a:pPr algn="r">
              <a:lnSpc>
                <a:spcPct val="100000"/>
              </a:lnSpc>
            </a:pPr>
            <a:fld id="{955F5226-DB78-4A4B-9A54-CA05FD7A8C1A}" type="slidenum">
              <a:rPr lang="en-US" sz="1300" b="0" strike="noStrike" spc="-1">
                <a:solidFill>
                  <a:srgbClr val="000000"/>
                </a:solidFill>
                <a:latin typeface="Times New Roman"/>
                <a:ea typeface="ＭＳ Ｐゴシック"/>
              </a:rPr>
              <a:t>68</a:t>
            </a:fld>
            <a:endParaRPr lang="en-US" sz="1300" b="0" strike="noStrike" spc="-1">
              <a:latin typeface="Arial"/>
            </a:endParaRPr>
          </a:p>
        </p:txBody>
      </p:sp>
      <p:sp>
        <p:nvSpPr>
          <p:cNvPr id="137" name="PlaceHolder 4"/>
          <p:cNvSpPr>
            <a:spLocks noGrp="1"/>
          </p:cNvSpPr>
          <p:nvPr>
            <p:ph type="body"/>
          </p:nvPr>
        </p:nvSpPr>
        <p:spPr>
          <a:xfrm>
            <a:off x="930240" y="3330720"/>
            <a:ext cx="7435080" cy="3153600"/>
          </a:xfrm>
          <a:prstGeom prst="rect">
            <a:avLst/>
          </a:prstGeom>
        </p:spPr>
        <p:txBody>
          <a:bodyPr lIns="93240" tIns="46440" rIns="93240" bIns="46440"/>
          <a:lstStyle/>
          <a:p>
            <a:endParaRPr lang="en-US" sz="2000" b="0" strike="noStrike" spc="-1">
              <a:latin typeface="Arial"/>
            </a:endParaRPr>
          </a:p>
        </p:txBody>
      </p:sp>
    </p:spTree>
    <p:extLst>
      <p:ext uri="{BB962C8B-B14F-4D97-AF65-F5344CB8AC3E}">
        <p14:creationId xmlns:p14="http://schemas.microsoft.com/office/powerpoint/2010/main" val="3322268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39" name="CustomShape 2"/>
          <p:cNvSpPr/>
          <p:nvPr/>
        </p:nvSpPr>
        <p:spPr>
          <a:xfrm>
            <a:off x="526572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40" name="CustomShape 3"/>
          <p:cNvSpPr/>
          <p:nvPr/>
        </p:nvSpPr>
        <p:spPr>
          <a:xfrm>
            <a:off x="5265720" y="6657840"/>
            <a:ext cx="4028400" cy="350280"/>
          </a:xfrm>
          <a:prstGeom prst="rect">
            <a:avLst/>
          </a:prstGeom>
          <a:noFill/>
          <a:ln>
            <a:noFill/>
          </a:ln>
        </p:spPr>
        <p:style>
          <a:lnRef idx="0">
            <a:scrgbClr r="0" g="0" b="0"/>
          </a:lnRef>
          <a:fillRef idx="0">
            <a:scrgbClr r="0" g="0" b="0"/>
          </a:fillRef>
          <a:effectRef idx="0">
            <a:scrgbClr r="0" g="0" b="0"/>
          </a:effectRef>
          <a:fontRef idx="minor"/>
        </p:style>
        <p:txBody>
          <a:bodyPr lIns="93240" tIns="46440" rIns="93240" bIns="46440" anchor="b"/>
          <a:lstStyle/>
          <a:p>
            <a:pPr algn="r">
              <a:lnSpc>
                <a:spcPct val="100000"/>
              </a:lnSpc>
            </a:pPr>
            <a:fld id="{488DA9E1-36A8-48F7-97D3-B48D4C19A965}" type="slidenum">
              <a:rPr lang="en-US" sz="1300" b="0" strike="noStrike" spc="-1">
                <a:solidFill>
                  <a:srgbClr val="000000"/>
                </a:solidFill>
                <a:latin typeface="Times New Roman"/>
                <a:ea typeface="ＭＳ Ｐゴシック"/>
              </a:rPr>
              <a:t>69</a:t>
            </a:fld>
            <a:endParaRPr lang="en-US" sz="1300" b="0" strike="noStrike" spc="-1">
              <a:latin typeface="Arial"/>
            </a:endParaRPr>
          </a:p>
        </p:txBody>
      </p:sp>
      <p:sp>
        <p:nvSpPr>
          <p:cNvPr id="141" name="PlaceHolder 4"/>
          <p:cNvSpPr>
            <a:spLocks noGrp="1"/>
          </p:cNvSpPr>
          <p:nvPr>
            <p:ph type="body"/>
          </p:nvPr>
        </p:nvSpPr>
        <p:spPr>
          <a:xfrm>
            <a:off x="930240" y="3330720"/>
            <a:ext cx="7435080" cy="3153600"/>
          </a:xfrm>
          <a:prstGeom prst="rect">
            <a:avLst/>
          </a:prstGeom>
        </p:spPr>
        <p:txBody>
          <a:bodyPr lIns="93240" tIns="46440" rIns="93240" bIns="46440"/>
          <a:lstStyle/>
          <a:p>
            <a:endParaRPr lang="en-US" sz="2000" b="0" strike="noStrike" spc="-1">
              <a:latin typeface="Arial"/>
            </a:endParaRPr>
          </a:p>
        </p:txBody>
      </p:sp>
    </p:spTree>
    <p:extLst>
      <p:ext uri="{BB962C8B-B14F-4D97-AF65-F5344CB8AC3E}">
        <p14:creationId xmlns:p14="http://schemas.microsoft.com/office/powerpoint/2010/main" val="39102967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43" name="CustomShape 2"/>
          <p:cNvSpPr/>
          <p:nvPr/>
        </p:nvSpPr>
        <p:spPr>
          <a:xfrm>
            <a:off x="5265720" y="0"/>
            <a:ext cx="4028400" cy="350280"/>
          </a:xfrm>
          <a:prstGeom prst="rect">
            <a:avLst/>
          </a:prstGeom>
          <a:noFill/>
          <a:ln>
            <a:noFill/>
          </a:ln>
        </p:spPr>
        <p:style>
          <a:lnRef idx="0">
            <a:scrgbClr r="0" g="0" b="0"/>
          </a:lnRef>
          <a:fillRef idx="0">
            <a:scrgbClr r="0" g="0" b="0"/>
          </a:fillRef>
          <a:effectRef idx="0">
            <a:scrgbClr r="0" g="0" b="0"/>
          </a:effectRef>
          <a:fontRef idx="minor"/>
        </p:style>
      </p:sp>
      <p:sp>
        <p:nvSpPr>
          <p:cNvPr id="144" name="CustomShape 3"/>
          <p:cNvSpPr/>
          <p:nvPr/>
        </p:nvSpPr>
        <p:spPr>
          <a:xfrm>
            <a:off x="5265720" y="6657840"/>
            <a:ext cx="4028400" cy="350280"/>
          </a:xfrm>
          <a:prstGeom prst="rect">
            <a:avLst/>
          </a:prstGeom>
          <a:noFill/>
          <a:ln>
            <a:noFill/>
          </a:ln>
        </p:spPr>
        <p:style>
          <a:lnRef idx="0">
            <a:scrgbClr r="0" g="0" b="0"/>
          </a:lnRef>
          <a:fillRef idx="0">
            <a:scrgbClr r="0" g="0" b="0"/>
          </a:fillRef>
          <a:effectRef idx="0">
            <a:scrgbClr r="0" g="0" b="0"/>
          </a:effectRef>
          <a:fontRef idx="minor"/>
        </p:style>
        <p:txBody>
          <a:bodyPr lIns="93240" tIns="46440" rIns="93240" bIns="46440" anchor="b"/>
          <a:lstStyle/>
          <a:p>
            <a:pPr algn="r">
              <a:lnSpc>
                <a:spcPct val="100000"/>
              </a:lnSpc>
            </a:pPr>
            <a:fld id="{856D6DAD-B798-4A7A-8E7C-7A434F3556F6}" type="slidenum">
              <a:rPr lang="en-US" sz="1300" b="0" strike="noStrike" spc="-1">
                <a:solidFill>
                  <a:srgbClr val="000000"/>
                </a:solidFill>
                <a:latin typeface="Times New Roman"/>
                <a:ea typeface="ＭＳ Ｐゴシック"/>
              </a:rPr>
              <a:t>70</a:t>
            </a:fld>
            <a:endParaRPr lang="en-US" sz="1300" b="0" strike="noStrike" spc="-1">
              <a:latin typeface="Arial"/>
            </a:endParaRPr>
          </a:p>
        </p:txBody>
      </p:sp>
      <p:sp>
        <p:nvSpPr>
          <p:cNvPr id="145" name="PlaceHolder 4"/>
          <p:cNvSpPr>
            <a:spLocks noGrp="1"/>
          </p:cNvSpPr>
          <p:nvPr>
            <p:ph type="body"/>
          </p:nvPr>
        </p:nvSpPr>
        <p:spPr>
          <a:xfrm>
            <a:off x="930240" y="3330720"/>
            <a:ext cx="7435080" cy="3153600"/>
          </a:xfrm>
          <a:prstGeom prst="rect">
            <a:avLst/>
          </a:prstGeom>
        </p:spPr>
        <p:txBody>
          <a:bodyPr lIns="93240" tIns="46440" rIns="93240" bIns="46440"/>
          <a:lstStyle/>
          <a:p>
            <a:endParaRPr lang="en-US" sz="2000" b="0" strike="noStrike" spc="-1">
              <a:latin typeface="Arial"/>
            </a:endParaRPr>
          </a:p>
        </p:txBody>
      </p:sp>
    </p:spTree>
    <p:extLst>
      <p:ext uri="{BB962C8B-B14F-4D97-AF65-F5344CB8AC3E}">
        <p14:creationId xmlns:p14="http://schemas.microsoft.com/office/powerpoint/2010/main" val="14416478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71</a:t>
            </a:fld>
            <a:endParaRPr lang="en-US"/>
          </a:p>
        </p:txBody>
      </p:sp>
    </p:spTree>
    <p:extLst>
      <p:ext uri="{BB962C8B-B14F-4D97-AF65-F5344CB8AC3E}">
        <p14:creationId xmlns:p14="http://schemas.microsoft.com/office/powerpoint/2010/main" val="2203724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8</a:t>
            </a:fld>
            <a:endParaRPr lang="en-US"/>
          </a:p>
        </p:txBody>
      </p:sp>
    </p:spTree>
    <p:extLst>
      <p:ext uri="{BB962C8B-B14F-4D97-AF65-F5344CB8AC3E}">
        <p14:creationId xmlns:p14="http://schemas.microsoft.com/office/powerpoint/2010/main" val="31250477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72</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4539861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73</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25415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74</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3284194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75</a:t>
            </a:fld>
            <a:endParaRPr lang="en-US"/>
          </a:p>
        </p:txBody>
      </p:sp>
    </p:spTree>
    <p:extLst>
      <p:ext uri="{BB962C8B-B14F-4D97-AF65-F5344CB8AC3E}">
        <p14:creationId xmlns:p14="http://schemas.microsoft.com/office/powerpoint/2010/main" val="40883169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76</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8445611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77</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3407510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78</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1662688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79</a:t>
            </a:fld>
            <a:endParaRPr lang="en-US"/>
          </a:p>
        </p:txBody>
      </p:sp>
    </p:spTree>
    <p:extLst>
      <p:ext uri="{BB962C8B-B14F-4D97-AF65-F5344CB8AC3E}">
        <p14:creationId xmlns:p14="http://schemas.microsoft.com/office/powerpoint/2010/main" val="5160978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80</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335348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81</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452141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9</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1132276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82</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266080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FFA48C-156F-46F7-A9B2-3A0D2B04DFF1}" type="slidenum">
              <a:rPr lang="en-US"/>
              <a:pPr fontAlgn="base">
                <a:spcBef>
                  <a:spcPct val="0"/>
                </a:spcBef>
                <a:spcAft>
                  <a:spcPct val="0"/>
                </a:spcAft>
              </a:pPr>
              <a:t>83</a:t>
            </a:fld>
            <a:endParaRPr lang="en-US"/>
          </a:p>
        </p:txBody>
      </p:sp>
    </p:spTree>
    <p:extLst>
      <p:ext uri="{BB962C8B-B14F-4D97-AF65-F5344CB8AC3E}">
        <p14:creationId xmlns:p14="http://schemas.microsoft.com/office/powerpoint/2010/main" val="2803567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endParaRPr lang="en-US" sz="1300" b="0" dirty="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87">
              <a:defRPr sz="2300" b="1">
                <a:solidFill>
                  <a:schemeClr val="tx1"/>
                </a:solidFill>
                <a:latin typeface="Times New Roman" charset="0"/>
                <a:ea typeface="ＭＳ Ｐゴシック" charset="0"/>
                <a:cs typeface="ＭＳ Ｐゴシック" charset="0"/>
              </a:defRPr>
            </a:lvl1pPr>
            <a:lvl2pPr marL="36562390" indent="-36121695" defTabSz="931887">
              <a:defRPr sz="2300" b="1">
                <a:solidFill>
                  <a:schemeClr val="tx1"/>
                </a:solidFill>
                <a:latin typeface="Times New Roman" charset="0"/>
                <a:ea typeface="ＭＳ Ｐゴシック" charset="0"/>
              </a:defRPr>
            </a:lvl2pPr>
            <a:lvl3pPr>
              <a:defRPr sz="2300" b="1">
                <a:solidFill>
                  <a:schemeClr val="tx1"/>
                </a:solidFill>
                <a:latin typeface="Times New Roman" charset="0"/>
                <a:ea typeface="ＭＳ Ｐゴシック" charset="0"/>
              </a:defRPr>
            </a:lvl3pPr>
            <a:lvl4pPr>
              <a:defRPr sz="2300" b="1">
                <a:solidFill>
                  <a:schemeClr val="tx1"/>
                </a:solidFill>
                <a:latin typeface="Times New Roman" charset="0"/>
                <a:ea typeface="ＭＳ Ｐゴシック" charset="0"/>
              </a:defRPr>
            </a:lvl4pPr>
            <a:lvl5pPr>
              <a:defRPr sz="2300" b="1">
                <a:solidFill>
                  <a:schemeClr val="tx1"/>
                </a:solidFill>
                <a:latin typeface="Times New Roman" charset="0"/>
                <a:ea typeface="ＭＳ Ｐゴシック" charset="0"/>
              </a:defRPr>
            </a:lvl5pPr>
            <a:lvl6pPr marL="440695" eaLnBrk="0" fontAlgn="base" hangingPunct="0">
              <a:spcBef>
                <a:spcPct val="50000"/>
              </a:spcBef>
              <a:spcAft>
                <a:spcPct val="0"/>
              </a:spcAft>
              <a:defRPr sz="2300" b="1">
                <a:solidFill>
                  <a:schemeClr val="tx1"/>
                </a:solidFill>
                <a:latin typeface="Times New Roman" charset="0"/>
                <a:ea typeface="ＭＳ Ｐゴシック" charset="0"/>
              </a:defRPr>
            </a:lvl6pPr>
            <a:lvl7pPr marL="881390" eaLnBrk="0" fontAlgn="base" hangingPunct="0">
              <a:spcBef>
                <a:spcPct val="50000"/>
              </a:spcBef>
              <a:spcAft>
                <a:spcPct val="0"/>
              </a:spcAft>
              <a:defRPr sz="2300" b="1">
                <a:solidFill>
                  <a:schemeClr val="tx1"/>
                </a:solidFill>
                <a:latin typeface="Times New Roman" charset="0"/>
                <a:ea typeface="ＭＳ Ｐゴシック" charset="0"/>
              </a:defRPr>
            </a:lvl7pPr>
            <a:lvl8pPr marL="1322085" eaLnBrk="0" fontAlgn="base" hangingPunct="0">
              <a:spcBef>
                <a:spcPct val="50000"/>
              </a:spcBef>
              <a:spcAft>
                <a:spcPct val="0"/>
              </a:spcAft>
              <a:defRPr sz="2300" b="1">
                <a:solidFill>
                  <a:schemeClr val="tx1"/>
                </a:solidFill>
                <a:latin typeface="Times New Roman" charset="0"/>
                <a:ea typeface="ＭＳ Ｐゴシック" charset="0"/>
              </a:defRPr>
            </a:lvl8pPr>
            <a:lvl9pPr marL="1762780" eaLnBrk="0" fontAlgn="base" hangingPunct="0">
              <a:spcBef>
                <a:spcPct val="50000"/>
              </a:spcBef>
              <a:spcAft>
                <a:spcPct val="0"/>
              </a:spcAft>
              <a:defRPr sz="2300" b="1">
                <a:solidFill>
                  <a:schemeClr val="tx1"/>
                </a:solidFill>
                <a:latin typeface="Times New Roman" charset="0"/>
                <a:ea typeface="ＭＳ Ｐゴシック" charset="0"/>
              </a:defRPr>
            </a:lvl9pPr>
          </a:lstStyle>
          <a:p>
            <a:fld id="{1D55B189-C53C-D640-A4CD-37CFF77283A2}" type="slidenum">
              <a:rPr lang="en-US" sz="1300" b="0"/>
              <a:pPr/>
              <a:t>10</a:t>
            </a:fld>
            <a:endParaRPr lang="en-US" sz="1300" b="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190063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6350"/>
            <a:ext cx="9144000" cy="153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86E327DA-F1D9-41A1-A47C-7734D4A6EAAB}" type="datetimeFigureOut">
              <a:rPr lang="en-US"/>
              <a:pPr>
                <a:defRPr/>
              </a:pPr>
              <a:t>10/16/2017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10F8E8A-DEAF-4BD3-AF51-561204AEAC29}" type="slidenum">
              <a:rPr lang="en-US"/>
              <a:pPr>
                <a:defRPr/>
              </a:pPr>
              <a:t>‹#›</a:t>
            </a:fld>
            <a:endParaRPr lang="en-US"/>
          </a:p>
        </p:txBody>
      </p:sp>
    </p:spTree>
    <p:extLst>
      <p:ext uri="{BB962C8B-B14F-4D97-AF65-F5344CB8AC3E}">
        <p14:creationId xmlns:p14="http://schemas.microsoft.com/office/powerpoint/2010/main" val="1165879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BlankTopTitle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7B7FABA7-0F73-4C52-A7C4-842481725B2B}" type="datetimeFigureOut">
              <a:rPr lang="en-US"/>
              <a:pPr>
                <a:defRPr/>
              </a:pPr>
              <a:t>10/16/2017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AD129AC-739F-4346-BECF-B1E348A9C3BA}" type="slidenum">
              <a:rPr lang="en-US"/>
              <a:pPr>
                <a:defRPr/>
              </a:pPr>
              <a:t>‹#›</a:t>
            </a:fld>
            <a:endParaRPr lang="en-US"/>
          </a:p>
        </p:txBody>
      </p:sp>
    </p:spTree>
    <p:extLst>
      <p:ext uri="{BB962C8B-B14F-4D97-AF65-F5344CB8AC3E}">
        <p14:creationId xmlns:p14="http://schemas.microsoft.com/office/powerpoint/2010/main" val="132207752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B2DD24A-8BE0-4C4F-B6E2-971321F2DF24}" type="datetimeFigureOut">
              <a:rPr lang="en-US"/>
              <a:pPr>
                <a:defRPr/>
              </a:pPr>
              <a:t>10/16/2017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41284EF-D64E-4985-B7E5-A76AE9C9E73D}" type="slidenum">
              <a:rPr lang="en-US"/>
              <a:pPr>
                <a:defRPr/>
              </a:pPr>
              <a:t>‹#›</a:t>
            </a:fld>
            <a:endParaRPr lang="en-US"/>
          </a:p>
        </p:txBody>
      </p:sp>
    </p:spTree>
    <p:extLst>
      <p:ext uri="{BB962C8B-B14F-4D97-AF65-F5344CB8AC3E}">
        <p14:creationId xmlns:p14="http://schemas.microsoft.com/office/powerpoint/2010/main" val="88342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2">
    <p:bg>
      <p:bgPr>
        <a:gradFill rotWithShape="0">
          <a:gsLst>
            <a:gs pos="0">
              <a:srgbClr val="011629"/>
            </a:gs>
            <a:gs pos="3999">
              <a:srgbClr val="054470"/>
            </a:gs>
            <a:gs pos="14000">
              <a:srgbClr val="FCFCFC"/>
            </a:gs>
            <a:gs pos="82001">
              <a:srgbClr val="FFFFFF"/>
            </a:gs>
            <a:gs pos="91000">
              <a:srgbClr val="82A2B8"/>
            </a:gs>
            <a:gs pos="97000">
              <a:srgbClr val="054470"/>
            </a:gs>
            <a:gs pos="100000">
              <a:srgbClr val="054470"/>
            </a:gs>
          </a:gsLst>
          <a:lin ang="5400000"/>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AF759623-58F0-471F-BA6E-62AF793B29D6}" type="datetimeFigureOut">
              <a:rPr lang="en-US"/>
              <a:pPr>
                <a:defRPr/>
              </a:pPr>
              <a:t>10/16/2017</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9AC5D370-2D27-4EBA-974F-DE35D788BE48}" type="slidenum">
              <a:rPr lang="en-US"/>
              <a:pPr>
                <a:defRPr/>
              </a:pPr>
              <a:t>‹#›</a:t>
            </a:fld>
            <a:endParaRPr lang="en-US"/>
          </a:p>
        </p:txBody>
      </p:sp>
    </p:spTree>
    <p:extLst>
      <p:ext uri="{BB962C8B-B14F-4D97-AF65-F5344CB8AC3E}">
        <p14:creationId xmlns:p14="http://schemas.microsoft.com/office/powerpoint/2010/main" val="4188981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56A6895-E34D-41D6-A9A4-11E1DF3061D8}" type="datetimeFigureOut">
              <a:rPr lang="en-US"/>
              <a:pPr>
                <a:defRPr/>
              </a:pPr>
              <a:t>10/16/2017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86AF123-1F5F-43AC-92E8-D974D5B848D7}" type="slidenum">
              <a:rPr lang="en-US"/>
              <a:pPr>
                <a:defRPr/>
              </a:pPr>
              <a:t>‹#›</a:t>
            </a:fld>
            <a:endParaRPr lang="en-US"/>
          </a:p>
        </p:txBody>
      </p:sp>
    </p:spTree>
    <p:extLst>
      <p:ext uri="{BB962C8B-B14F-4D97-AF65-F5344CB8AC3E}">
        <p14:creationId xmlns:p14="http://schemas.microsoft.com/office/powerpoint/2010/main" val="849914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2F9B674-F5EE-4A16-AABE-7BD61481E946}" type="datetimeFigureOut">
              <a:rPr lang="en-US"/>
              <a:pPr>
                <a:defRPr/>
              </a:pPr>
              <a:t>10/16/2017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136A54F-038E-41EB-B285-5F85F027C18B}" type="slidenum">
              <a:rPr lang="en-US"/>
              <a:pPr>
                <a:defRPr/>
              </a:pPr>
              <a:t>‹#›</a:t>
            </a:fld>
            <a:endParaRPr lang="en-US"/>
          </a:p>
        </p:txBody>
      </p:sp>
    </p:spTree>
    <p:extLst>
      <p:ext uri="{BB962C8B-B14F-4D97-AF65-F5344CB8AC3E}">
        <p14:creationId xmlns:p14="http://schemas.microsoft.com/office/powerpoint/2010/main" val="1076608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0E7EE8A-024B-4CCF-B913-394714E1EF04}" type="datetimeFigureOut">
              <a:rPr lang="en-US"/>
              <a:pPr>
                <a:defRPr/>
              </a:pPr>
              <a:t>10/16/2017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55FA25-E84D-4C3B-82BC-C844EB4CA60C}" type="slidenum">
              <a:rPr lang="en-US"/>
              <a:pPr>
                <a:defRPr/>
              </a:pPr>
              <a:t>‹#›</a:t>
            </a:fld>
            <a:endParaRPr lang="en-US"/>
          </a:p>
        </p:txBody>
      </p:sp>
    </p:spTree>
    <p:extLst>
      <p:ext uri="{BB962C8B-B14F-4D97-AF65-F5344CB8AC3E}">
        <p14:creationId xmlns:p14="http://schemas.microsoft.com/office/powerpoint/2010/main" val="3362425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2976D07-271D-4604-B565-E7287C5F8CCE}" type="datetimeFigureOut">
              <a:rPr lang="en-US"/>
              <a:pPr>
                <a:defRPr/>
              </a:pPr>
              <a:t>10/16/2017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9FC5F3B-8B96-4153-B9F0-B1A53FA3F7ED}" type="slidenum">
              <a:rPr lang="en-US"/>
              <a:pPr>
                <a:defRPr/>
              </a:pPr>
              <a:t>‹#›</a:t>
            </a:fld>
            <a:endParaRPr lang="en-US"/>
          </a:p>
        </p:txBody>
      </p:sp>
    </p:spTree>
    <p:extLst>
      <p:ext uri="{BB962C8B-B14F-4D97-AF65-F5344CB8AC3E}">
        <p14:creationId xmlns:p14="http://schemas.microsoft.com/office/powerpoint/2010/main" val="1469405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0"/>
            <a:ext cx="7772400" cy="1104900"/>
          </a:xfrm>
        </p:spPr>
        <p:txBody>
          <a:bodyPr/>
          <a:lstStyle/>
          <a:p>
            <a:r>
              <a:rPr lang="en-US"/>
              <a:t>Click to edit Master title style</a:t>
            </a:r>
          </a:p>
        </p:txBody>
      </p:sp>
      <p:sp>
        <p:nvSpPr>
          <p:cNvPr id="3" name="Text Placeholder 2"/>
          <p:cNvSpPr>
            <a:spLocks noGrp="1"/>
          </p:cNvSpPr>
          <p:nvPr>
            <p:ph type="body" sz="half" idx="1"/>
          </p:nvPr>
        </p:nvSpPr>
        <p:spPr>
          <a:xfrm>
            <a:off x="838200" y="1981200"/>
            <a:ext cx="3810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800600" y="1981200"/>
            <a:ext cx="3810000" cy="4076700"/>
          </a:xfrm>
        </p:spPr>
        <p:txBody>
          <a:bodyPr/>
          <a:lstStyle/>
          <a:p>
            <a:endParaRPr lang="en-US"/>
          </a:p>
        </p:txBody>
      </p:sp>
    </p:spTree>
    <p:extLst>
      <p:ext uri="{BB962C8B-B14F-4D97-AF65-F5344CB8AC3E}">
        <p14:creationId xmlns:p14="http://schemas.microsoft.com/office/powerpoint/2010/main" val="698310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gradFill>
          <a:gsLst>
            <a:gs pos="3000">
              <a:srgbClr val="054470"/>
            </a:gs>
            <a:gs pos="0">
              <a:srgbClr val="011629"/>
            </a:gs>
            <a:gs pos="8000">
              <a:srgbClr val="ECF7FE"/>
            </a:gs>
            <a:gs pos="21000">
              <a:srgbClr val="FFFFFF"/>
            </a:gs>
            <a:gs pos="13000">
              <a:srgbClr val="FCFCFC"/>
            </a:gs>
            <a:gs pos="98000">
              <a:schemeClr val="bg1"/>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610600" cy="1020762"/>
          </a:xfrm>
        </p:spPr>
        <p:txBody>
          <a:bodyPr/>
          <a:lstStyle/>
          <a:p>
            <a:r>
              <a:rPr lang="en-US" dirty="0"/>
              <a:t>Click to edit Master title style</a:t>
            </a:r>
          </a:p>
        </p:txBody>
      </p:sp>
      <p:sp>
        <p:nvSpPr>
          <p:cNvPr id="3" name="Content Placeholder 2"/>
          <p:cNvSpPr>
            <a:spLocks noGrp="1"/>
          </p:cNvSpPr>
          <p:nvPr>
            <p:ph idx="1"/>
          </p:nvPr>
        </p:nvSpPr>
        <p:spPr>
          <a:xfrm>
            <a:off x="152400" y="1371600"/>
            <a:ext cx="8610600" cy="4754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0FD9AAAE-CDAE-485E-9272-AAD20B81D04E}" type="datetimeFigureOut">
              <a:rPr lang="en-US"/>
              <a:pPr>
                <a:defRPr/>
              </a:pPr>
              <a:t>10/16/2017</a:t>
            </a:fld>
            <a:endParaRPr lang="en-US"/>
          </a:p>
        </p:txBody>
      </p:sp>
      <p:sp>
        <p:nvSpPr>
          <p:cNvPr id="6" name="Slide Number Placeholder 5"/>
          <p:cNvSpPr>
            <a:spLocks noGrp="1"/>
          </p:cNvSpPr>
          <p:nvPr>
            <p:ph type="sldNum" sz="quarter" idx="12"/>
          </p:nvPr>
        </p:nvSpPr>
        <p:spPr/>
        <p:txBody>
          <a:bodyPr/>
          <a:lstStyle>
            <a:lvl1pPr>
              <a:defRPr/>
            </a:lvl1pPr>
          </a:lstStyle>
          <a:p>
            <a:pPr>
              <a:defRPr/>
            </a:pPr>
            <a:fld id="{CC9F7AA5-DAD4-4945-9FF0-8AB99F08D03B}" type="slidenum">
              <a:rPr lang="en-US"/>
              <a:pPr>
                <a:defRPr/>
              </a:pPr>
              <a:t>‹#›</a:t>
            </a:fld>
            <a:endParaRPr lang="en-US"/>
          </a:p>
        </p:txBody>
      </p:sp>
    </p:spTree>
    <p:extLst>
      <p:ext uri="{BB962C8B-B14F-4D97-AF65-F5344CB8AC3E}">
        <p14:creationId xmlns:p14="http://schemas.microsoft.com/office/powerpoint/2010/main" val="363095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blank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610600" cy="1020762"/>
          </a:xfrm>
        </p:spPr>
        <p:txBody>
          <a:bodyPr/>
          <a:lstStyle/>
          <a:p>
            <a:r>
              <a:rPr lang="en-US" dirty="0"/>
              <a:t>Click to edit Master title style</a:t>
            </a:r>
          </a:p>
        </p:txBody>
      </p:sp>
      <p:sp>
        <p:nvSpPr>
          <p:cNvPr id="3" name="Content Placeholder 2"/>
          <p:cNvSpPr>
            <a:spLocks noGrp="1"/>
          </p:cNvSpPr>
          <p:nvPr>
            <p:ph idx="1"/>
          </p:nvPr>
        </p:nvSpPr>
        <p:spPr>
          <a:xfrm>
            <a:off x="152400" y="1371600"/>
            <a:ext cx="8610600" cy="4754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0FD9AAAE-CDAE-485E-9272-AAD20B81D04E}" type="datetimeFigureOut">
              <a:rPr lang="en-US"/>
              <a:pPr>
                <a:defRPr/>
              </a:pPr>
              <a:t>10/16/2017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9F7AA5-DAD4-4945-9FF0-8AB99F08D03B}" type="slidenum">
              <a:rPr lang="en-US"/>
              <a:pPr>
                <a:defRPr/>
              </a:pPr>
              <a:t>‹#›</a:t>
            </a:fld>
            <a:endParaRPr lang="en-US"/>
          </a:p>
        </p:txBody>
      </p:sp>
    </p:spTree>
    <p:extLst>
      <p:ext uri="{BB962C8B-B14F-4D97-AF65-F5344CB8AC3E}">
        <p14:creationId xmlns:p14="http://schemas.microsoft.com/office/powerpoint/2010/main" val="396337628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topOnly">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B2DD24A-8BE0-4C4F-B6E2-971321F2DF24}" type="datetimeFigureOut">
              <a:rPr lang="en-US"/>
              <a:pPr>
                <a:defRPr/>
              </a:pPr>
              <a:t>10/16/2017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41284EF-D64E-4985-B7E5-A76AE9C9E73D}" type="slidenum">
              <a:rPr lang="en-US"/>
              <a:pPr>
                <a:defRPr/>
              </a:pPr>
              <a:t>‹#›</a:t>
            </a:fld>
            <a:endParaRPr lang="en-US"/>
          </a:p>
        </p:txBody>
      </p:sp>
    </p:spTree>
    <p:extLst>
      <p:ext uri="{BB962C8B-B14F-4D97-AF65-F5344CB8AC3E}">
        <p14:creationId xmlns:p14="http://schemas.microsoft.com/office/powerpoint/2010/main" val="187709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Only">
    <p:bg>
      <p:bgRef idx="1001">
        <a:schemeClr val="bg1"/>
      </p:bgRef>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B2DD24A-8BE0-4C4F-B6E2-971321F2DF24}" type="datetimeFigureOut">
              <a:rPr lang="en-US"/>
              <a:pPr>
                <a:defRPr/>
              </a:pPr>
              <a:t>10/16/2017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41284EF-D64E-4985-B7E5-A76AE9C9E73D}" type="slidenum">
              <a:rPr lang="en-US"/>
              <a:pPr>
                <a:defRPr/>
              </a:pPr>
              <a:t>‹#›</a:t>
            </a:fld>
            <a:endParaRPr lang="en-US"/>
          </a:p>
        </p:txBody>
      </p:sp>
    </p:spTree>
    <p:extLst>
      <p:ext uri="{BB962C8B-B14F-4D97-AF65-F5344CB8AC3E}">
        <p14:creationId xmlns:p14="http://schemas.microsoft.com/office/powerpoint/2010/main" val="287503718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3A25EE6-FB72-435B-A9C1-B26A4F1A2415}" type="datetimeFigureOut">
              <a:rPr lang="en-US"/>
              <a:pPr>
                <a:defRPr/>
              </a:pPr>
              <a:t>10/16/2017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71E25A8-693A-48A9-92A6-D503EB57187C}" type="slidenum">
              <a:rPr lang="en-US"/>
              <a:pPr>
                <a:defRPr/>
              </a:pPr>
              <a:t>‹#›</a:t>
            </a:fld>
            <a:endParaRPr lang="en-US"/>
          </a:p>
        </p:txBody>
      </p:sp>
    </p:spTree>
    <p:extLst>
      <p:ext uri="{BB962C8B-B14F-4D97-AF65-F5344CB8AC3E}">
        <p14:creationId xmlns:p14="http://schemas.microsoft.com/office/powerpoint/2010/main" val="824142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9A92868-F956-47C0-8BE4-84C1E1ADFDD1}" type="datetimeFigureOut">
              <a:rPr lang="en-US"/>
              <a:pPr>
                <a:defRPr/>
              </a:pPr>
              <a:t>10/16/2017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08B704A-6CCB-4845-9723-06386555B355}" type="slidenum">
              <a:rPr lang="en-US"/>
              <a:pPr>
                <a:defRPr/>
              </a:pPr>
              <a:t>‹#›</a:t>
            </a:fld>
            <a:endParaRPr lang="en-US"/>
          </a:p>
        </p:txBody>
      </p:sp>
    </p:spTree>
    <p:extLst>
      <p:ext uri="{BB962C8B-B14F-4D97-AF65-F5344CB8AC3E}">
        <p14:creationId xmlns:p14="http://schemas.microsoft.com/office/powerpoint/2010/main" val="1846693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C71D7167-19BB-4E1C-AF34-3F348BE97A99}" type="datetimeFigureOut">
              <a:rPr lang="en-US"/>
              <a:pPr>
                <a:defRPr/>
              </a:pPr>
              <a:t>10/16/2017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02AD412-06E1-40F0-BA1B-B0F68E66DE69}" type="slidenum">
              <a:rPr lang="en-US"/>
              <a:pPr>
                <a:defRPr/>
              </a:pPr>
              <a:t>‹#›</a:t>
            </a:fld>
            <a:endParaRPr lang="en-US"/>
          </a:p>
        </p:txBody>
      </p:sp>
    </p:spTree>
    <p:extLst>
      <p:ext uri="{BB962C8B-B14F-4D97-AF65-F5344CB8AC3E}">
        <p14:creationId xmlns:p14="http://schemas.microsoft.com/office/powerpoint/2010/main" val="790285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848600" cy="1143000"/>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7B7FABA7-0F73-4C52-A7C4-842481725B2B}" type="datetimeFigureOut">
              <a:rPr lang="en-US"/>
              <a:pPr>
                <a:defRPr/>
              </a:pPr>
              <a:t>10/16/2017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AD129AC-739F-4346-BECF-B1E348A9C3BA}" type="slidenum">
              <a:rPr lang="en-US"/>
              <a:pPr>
                <a:defRPr/>
              </a:pPr>
              <a:t>‹#›</a:t>
            </a:fld>
            <a:endParaRPr lang="en-US"/>
          </a:p>
        </p:txBody>
      </p:sp>
    </p:spTree>
    <p:extLst>
      <p:ext uri="{BB962C8B-B14F-4D97-AF65-F5344CB8AC3E}">
        <p14:creationId xmlns:p14="http://schemas.microsoft.com/office/powerpoint/2010/main" val="2271595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11629"/>
            </a:gs>
            <a:gs pos="4000">
              <a:srgbClr val="054470"/>
            </a:gs>
            <a:gs pos="21000">
              <a:srgbClr val="FFFFFF"/>
            </a:gs>
            <a:gs pos="14000">
              <a:srgbClr val="FCFCFC"/>
            </a:gs>
            <a:gs pos="98000">
              <a:schemeClr val="bg1"/>
            </a:gs>
          </a:gsLst>
          <a:lin ang="5400000" scaled="0"/>
        </a:gradFill>
        <a:effectLst/>
      </p:bgPr>
    </p:bg>
    <p:spTree>
      <p:nvGrpSpPr>
        <p:cNvPr id="1" name=""/>
        <p:cNvGrpSpPr/>
        <p:nvPr/>
      </p:nvGrpSpPr>
      <p:grpSpPr>
        <a:xfrm>
          <a:off x="0" y="0"/>
          <a:ext cx="0" cy="0"/>
          <a:chOff x="0" y="0"/>
          <a:chExt cx="0" cy="0"/>
        </a:xfrm>
      </p:grpSpPr>
      <p:pic>
        <p:nvPicPr>
          <p:cNvPr id="1026" name="Picture 8"/>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6350" y="0"/>
            <a:ext cx="7239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838200" y="274638"/>
            <a:ext cx="7848600" cy="944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838200" y="1371600"/>
            <a:ext cx="7848600" cy="4754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FB9C8AF8-6194-4486-BE70-7EBBC651F622}" type="datetimeFigureOut">
              <a:rPr lang="en-US"/>
              <a:pPr>
                <a:defRPr/>
              </a:pPr>
              <a:t>10/16/2017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725A4E2B-E82A-4042-B512-750504C4B55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3" r:id="rId1"/>
    <p:sldLayoutId id="2147483785" r:id="rId2"/>
    <p:sldLayoutId id="2147483787" r:id="rId3"/>
    <p:sldLayoutId id="2147483788" r:id="rId4"/>
    <p:sldLayoutId id="2147483790" r:id="rId5"/>
    <p:sldLayoutId id="2147483774" r:id="rId6"/>
    <p:sldLayoutId id="2147483775" r:id="rId7"/>
    <p:sldLayoutId id="2147483776" r:id="rId8"/>
    <p:sldLayoutId id="2147483777" r:id="rId9"/>
    <p:sldLayoutId id="2147483791" r:id="rId10"/>
    <p:sldLayoutId id="2147483778" r:id="rId11"/>
    <p:sldLayoutId id="2147483786" r:id="rId12"/>
    <p:sldLayoutId id="2147483779" r:id="rId13"/>
    <p:sldLayoutId id="2147483780" r:id="rId14"/>
    <p:sldLayoutId id="2147483781" r:id="rId15"/>
    <p:sldLayoutId id="2147483782" r:id="rId16"/>
    <p:sldLayoutId id="2147483789" r:id="rId17"/>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en.wikipedia.org/wiki/Table_(databas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jpg"/><Relationship Id="rId9" Type="http://schemas.openxmlformats.org/officeDocument/2006/relationships/image" Target="../media/image32.png"/><Relationship Id="rId14" Type="http://schemas.openxmlformats.org/officeDocument/2006/relationships/image" Target="../media/image37.sv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endParaRPr lang="en-US" sz="2800" b="1" dirty="0">
              <a:solidFill>
                <a:srgbClr val="0000FF"/>
              </a:solidFill>
            </a:endParaRPr>
          </a:p>
          <a:p>
            <a:r>
              <a:rPr lang="en-US" sz="2800" b="1" dirty="0">
                <a:solidFill>
                  <a:schemeClr val="tx1"/>
                </a:solidFill>
              </a:rPr>
              <a:t>Welcome to Fast Forward </a:t>
            </a:r>
          </a:p>
          <a:p>
            <a:r>
              <a:rPr lang="en-US" sz="2800" b="1" dirty="0">
                <a:solidFill>
                  <a:schemeClr val="tx1"/>
                </a:solidFill>
              </a:rPr>
              <a:t>3 Minutes per person.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152400" y="174626"/>
            <a:ext cx="8610600" cy="1020762"/>
          </a:xfrm>
        </p:spPr>
        <p:txBody>
          <a:bodyPr/>
          <a:lstStyle/>
          <a:p>
            <a:r>
              <a:rPr lang="en-US" dirty="0">
                <a:latin typeface="Times New Roman" charset="0"/>
                <a:ea typeface="ＭＳ Ｐゴシック" charset="0"/>
                <a:cs typeface="ＭＳ Ｐゴシック" charset="0"/>
              </a:rPr>
              <a:t>Importance</a:t>
            </a:r>
          </a:p>
        </p:txBody>
      </p:sp>
      <p:sp>
        <p:nvSpPr>
          <p:cNvPr id="19462" name="Rectangle 3"/>
          <p:cNvSpPr>
            <a:spLocks noGrp="1" noChangeArrowheads="1"/>
          </p:cNvSpPr>
          <p:nvPr>
            <p:ph type="body" idx="1"/>
          </p:nvPr>
        </p:nvSpPr>
        <p:spPr>
          <a:xfrm>
            <a:off x="152400" y="990600"/>
            <a:ext cx="8610600" cy="5715000"/>
          </a:xfrm>
        </p:spPr>
        <p:txBody>
          <a:bodyPr/>
          <a:lstStyle/>
          <a:p>
            <a:pPr marL="0" indent="0">
              <a:buNone/>
            </a:pPr>
            <a:r>
              <a:rPr lang="en-US" sz="2600" b="1" dirty="0">
                <a:latin typeface="Times New Roman" charset="0"/>
                <a:ea typeface="ＭＳ Ｐゴシック" charset="0"/>
                <a:cs typeface="ＭＳ Ｐゴシック" charset="0"/>
              </a:rPr>
              <a:t>Current Way: </a:t>
            </a:r>
          </a:p>
          <a:p>
            <a:r>
              <a:rPr lang="en-US" sz="2200" dirty="0">
                <a:latin typeface="Times New Roman" charset="0"/>
                <a:ea typeface="ＭＳ Ｐゴシック" charset="0"/>
                <a:cs typeface="ＭＳ Ｐゴシック" charset="0"/>
              </a:rPr>
              <a:t>Every model is stored in separate file.</a:t>
            </a:r>
          </a:p>
          <a:p>
            <a:r>
              <a:rPr lang="en-US" sz="2200" dirty="0">
                <a:latin typeface="Times New Roman" charset="0"/>
                <a:ea typeface="ＭＳ Ｐゴシック" charset="0"/>
                <a:cs typeface="ＭＳ Ｐゴシック" charset="0"/>
              </a:rPr>
              <a:t>Multiple file formats (.off, .m, .</a:t>
            </a:r>
            <a:r>
              <a:rPr lang="en-US" sz="2200" dirty="0" err="1">
                <a:latin typeface="Times New Roman" charset="0"/>
                <a:ea typeface="ＭＳ Ｐゴシック" charset="0"/>
                <a:cs typeface="ＭＳ Ｐゴシック" charset="0"/>
              </a:rPr>
              <a:t>obj</a:t>
            </a:r>
            <a:r>
              <a:rPr lang="en-US" sz="2200" dirty="0">
                <a:latin typeface="Times New Roman" charset="0"/>
                <a:ea typeface="ＭＳ Ｐゴシック" charset="0"/>
                <a:cs typeface="ＭＳ Ｐゴシック" charset="0"/>
              </a:rPr>
              <a:t>, etc.)</a:t>
            </a:r>
          </a:p>
          <a:p>
            <a:r>
              <a:rPr lang="en-US" sz="2200" dirty="0">
                <a:latin typeface="Times New Roman" charset="0"/>
                <a:ea typeface="ＭＳ Ｐゴシック" charset="0"/>
                <a:cs typeface="ＭＳ Ｐゴシック" charset="0"/>
              </a:rPr>
              <a:t>Properties are either stored in separate file or calculated every time.</a:t>
            </a:r>
          </a:p>
          <a:p>
            <a:r>
              <a:rPr lang="en-US" sz="2200" dirty="0">
                <a:latin typeface="Times New Roman" charset="0"/>
                <a:ea typeface="ＭＳ Ｐゴシック" charset="0"/>
                <a:cs typeface="ＭＳ Ｐゴシック" charset="0"/>
              </a:rPr>
              <a:t>Difficult to compare the models with multiple properties.</a:t>
            </a:r>
          </a:p>
          <a:p>
            <a:endParaRPr lang="en-US" sz="2200" dirty="0">
              <a:latin typeface="Times New Roman" charset="0"/>
              <a:ea typeface="ＭＳ Ｐゴシック" charset="0"/>
              <a:cs typeface="ＭＳ Ｐゴシック" charset="0"/>
            </a:endParaRPr>
          </a:p>
          <a:p>
            <a:pPr marL="0" indent="0">
              <a:buNone/>
            </a:pPr>
            <a:r>
              <a:rPr lang="en-US" sz="2400" b="1" dirty="0">
                <a:latin typeface="Times New Roman" charset="0"/>
                <a:ea typeface="ＭＳ Ｐゴシック" charset="0"/>
                <a:cs typeface="ＭＳ Ｐゴシック" charset="0"/>
              </a:rPr>
              <a:t>This Solution: </a:t>
            </a:r>
          </a:p>
          <a:p>
            <a:r>
              <a:rPr lang="en-US" sz="2200" dirty="0">
                <a:latin typeface="Times New Roman" charset="0"/>
                <a:ea typeface="ＭＳ Ｐゴシック" charset="0"/>
                <a:cs typeface="ＭＳ Ｐゴシック" charset="0"/>
              </a:rPr>
              <a:t>All models are stored in the database.</a:t>
            </a:r>
          </a:p>
          <a:p>
            <a:r>
              <a:rPr lang="en-US" sz="2200" dirty="0">
                <a:latin typeface="Times New Roman" charset="0"/>
                <a:ea typeface="ＭＳ Ｐゴシック" charset="0"/>
                <a:cs typeface="ＭＳ Ｐゴシック" charset="0"/>
              </a:rPr>
              <a:t>Easy to handle multiple file formats i.e. conversion would be super easy.</a:t>
            </a:r>
          </a:p>
          <a:p>
            <a:r>
              <a:rPr lang="en-US" sz="2200" dirty="0">
                <a:latin typeface="Times New Roman" charset="0"/>
                <a:ea typeface="ＭＳ Ｐゴシック" charset="0"/>
                <a:cs typeface="ＭＳ Ｐゴシック" charset="0"/>
              </a:rPr>
              <a:t>Easy to query for search and comparison.</a:t>
            </a:r>
          </a:p>
          <a:p>
            <a:r>
              <a:rPr lang="en-US" sz="2200" dirty="0">
                <a:latin typeface="Times New Roman" charset="0"/>
                <a:ea typeface="ＭＳ Ｐゴシック" charset="0"/>
                <a:cs typeface="ＭＳ Ｐゴシック" charset="0"/>
              </a:rPr>
              <a:t>Properties are stored in a structured way.</a:t>
            </a:r>
          </a:p>
        </p:txBody>
      </p:sp>
    </p:spTree>
    <p:extLst>
      <p:ext uri="{BB962C8B-B14F-4D97-AF65-F5344CB8AC3E}">
        <p14:creationId xmlns:p14="http://schemas.microsoft.com/office/powerpoint/2010/main" val="363411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3"/>
          <p:cNvSpPr>
            <a:spLocks noGrp="1" noChangeArrowheads="1"/>
          </p:cNvSpPr>
          <p:nvPr>
            <p:ph type="body" idx="1"/>
          </p:nvPr>
        </p:nvSpPr>
        <p:spPr>
          <a:xfrm>
            <a:off x="266700" y="914400"/>
            <a:ext cx="8610600" cy="4754563"/>
          </a:xfrm>
        </p:spPr>
        <p:txBody>
          <a:bodyPr/>
          <a:lstStyle/>
          <a:p>
            <a:r>
              <a:rPr lang="en-US" sz="2600" b="1" dirty="0">
                <a:latin typeface="Times New Roman" charset="0"/>
                <a:ea typeface="ＭＳ Ｐゴシック" charset="0"/>
                <a:cs typeface="ＭＳ Ｐゴシック" charset="0"/>
              </a:rPr>
              <a:t>Expectation</a:t>
            </a:r>
            <a:r>
              <a:rPr lang="en-US" dirty="0">
                <a:latin typeface="Times New Roman" charset="0"/>
                <a:ea typeface="ＭＳ Ｐゴシック" charset="0"/>
                <a:cs typeface="ＭＳ Ｐゴシック" charset="0"/>
              </a:rPr>
              <a:t>: </a:t>
            </a:r>
          </a:p>
          <a:p>
            <a:pPr lvl="1"/>
            <a:r>
              <a:rPr lang="en-US" sz="2200" dirty="0">
                <a:latin typeface="Times New Roman" charset="0"/>
                <a:ea typeface="ＭＳ Ｐゴシック" charset="0"/>
                <a:cs typeface="ＭＳ Ｐゴシック" charset="0"/>
              </a:rPr>
              <a:t>Design and Implementation of a working database capable of storing 3D models and geometry properties.</a:t>
            </a:r>
          </a:p>
          <a:p>
            <a:pPr lvl="1"/>
            <a:r>
              <a:rPr lang="en-US" sz="2200" dirty="0">
                <a:latin typeface="Times New Roman" charset="0"/>
                <a:ea typeface="ＭＳ Ｐゴシック" charset="0"/>
                <a:cs typeface="ＭＳ Ｐゴシック" charset="0"/>
              </a:rPr>
              <a:t>Design SQL queries capable of computing some geometry properties and managing the models.</a:t>
            </a:r>
          </a:p>
          <a:p>
            <a:r>
              <a:rPr lang="en-US" sz="2600" b="1" dirty="0">
                <a:latin typeface="Times New Roman" charset="0"/>
                <a:ea typeface="ＭＳ Ｐゴシック" charset="0"/>
                <a:cs typeface="ＭＳ Ｐゴシック" charset="0"/>
              </a:rPr>
              <a:t>Hours per Week</a:t>
            </a:r>
            <a:r>
              <a:rPr lang="en-US" b="1" dirty="0">
                <a:latin typeface="Times New Roman" charset="0"/>
                <a:ea typeface="ＭＳ Ｐゴシック" charset="0"/>
                <a:cs typeface="ＭＳ Ｐゴシック" charset="0"/>
              </a:rPr>
              <a:t>:</a:t>
            </a:r>
          </a:p>
          <a:p>
            <a:pPr lvl="1"/>
            <a:r>
              <a:rPr lang="en-US" sz="2200" dirty="0">
                <a:latin typeface="Times New Roman" charset="0"/>
                <a:ea typeface="ＭＳ Ｐゴシック" charset="0"/>
                <a:cs typeface="ＭＳ Ｐゴシック" charset="0"/>
              </a:rPr>
              <a:t>10 hours+ per week per member.</a:t>
            </a:r>
          </a:p>
          <a:p>
            <a:r>
              <a:rPr lang="en-US" sz="2600" b="1" dirty="0">
                <a:latin typeface="Times New Roman" charset="0"/>
                <a:ea typeface="ＭＳ Ｐゴシック" charset="0"/>
                <a:cs typeface="ＭＳ Ｐゴシック" charset="0"/>
              </a:rPr>
              <a:t>Comparison:</a:t>
            </a:r>
          </a:p>
          <a:p>
            <a:pPr lvl="1"/>
            <a:r>
              <a:rPr lang="en-US" sz="2200" dirty="0">
                <a:latin typeface="Times New Roman" charset="0"/>
                <a:ea typeface="ＭＳ Ｐゴシック" charset="0"/>
                <a:cs typeface="ＭＳ Ｐゴシック" charset="0"/>
              </a:rPr>
              <a:t>We will provide some comparison with existing systems. For example: File format conversion functions.</a:t>
            </a:r>
          </a:p>
          <a:p>
            <a:r>
              <a:rPr lang="en-US" sz="2600" b="1" dirty="0">
                <a:latin typeface="Times New Roman" charset="0"/>
                <a:ea typeface="ＭＳ Ｐゴシック" charset="0"/>
                <a:cs typeface="ＭＳ Ｐゴシック" charset="0"/>
              </a:rPr>
              <a:t>Reference Count:</a:t>
            </a:r>
          </a:p>
          <a:p>
            <a:pPr lvl="1"/>
            <a:r>
              <a:rPr lang="en-US" sz="2200" dirty="0">
                <a:latin typeface="Times New Roman" charset="0"/>
                <a:ea typeface="ＭＳ Ｐゴシック" charset="0"/>
                <a:cs typeface="ＭＳ Ｐゴシック" charset="0"/>
              </a:rPr>
              <a:t>Technical Report: 5-10 refs.</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
        <p:nvSpPr>
          <p:cNvPr id="5" name="Rectangle 2">
            <a:extLst>
              <a:ext uri="{FF2B5EF4-FFF2-40B4-BE49-F238E27FC236}">
                <a16:creationId xmlns:a16="http://schemas.microsoft.com/office/drawing/2014/main" id="{7581F18E-8708-4821-830B-097A98A712D7}"/>
              </a:ext>
            </a:extLst>
          </p:cNvPr>
          <p:cNvSpPr>
            <a:spLocks noGrp="1" noChangeArrowheads="1"/>
          </p:cNvSpPr>
          <p:nvPr>
            <p:ph type="title"/>
          </p:nvPr>
        </p:nvSpPr>
        <p:spPr>
          <a:xfrm>
            <a:off x="152400" y="274638"/>
            <a:ext cx="8610600" cy="1020762"/>
          </a:xfrm>
        </p:spPr>
        <p:txBody>
          <a:bodyPr/>
          <a:lstStyle/>
          <a:p>
            <a:r>
              <a:rPr lang="en-US" dirty="0">
                <a:latin typeface="Times New Roman" charset="0"/>
                <a:ea typeface="ＭＳ Ｐゴシック" charset="0"/>
                <a:cs typeface="ＭＳ Ｐゴシック" charset="0"/>
              </a:rPr>
              <a:t>Deliverables</a:t>
            </a:r>
          </a:p>
        </p:txBody>
      </p:sp>
    </p:spTree>
    <p:extLst>
      <p:ext uri="{BB962C8B-B14F-4D97-AF65-F5344CB8AC3E}">
        <p14:creationId xmlns:p14="http://schemas.microsoft.com/office/powerpoint/2010/main" val="95794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274638"/>
            <a:ext cx="3200400" cy="1020762"/>
          </a:xfrm>
        </p:spPr>
        <p:txBody>
          <a:bodyPr/>
          <a:lstStyle/>
          <a:p>
            <a:r>
              <a:rPr lang="en-US" dirty="0">
                <a:latin typeface="Times New Roman" charset="0"/>
                <a:ea typeface="ＭＳ Ｐゴシック" charset="0"/>
                <a:cs typeface="ＭＳ Ｐゴシック" charset="0"/>
              </a:rPr>
              <a:t>Project plan</a:t>
            </a:r>
          </a:p>
        </p:txBody>
      </p:sp>
      <p:sp>
        <p:nvSpPr>
          <p:cNvPr id="3" name="内容占位符 2"/>
          <p:cNvSpPr>
            <a:spLocks noGrp="1"/>
          </p:cNvSpPr>
          <p:nvPr>
            <p:ph idx="1"/>
          </p:nvPr>
        </p:nvSpPr>
        <p:spPr>
          <a:xfrm>
            <a:off x="152400" y="1371600"/>
            <a:ext cx="8686800" cy="4754563"/>
          </a:xfrm>
        </p:spPr>
        <p:txBody>
          <a:bodyPr/>
          <a:lstStyle/>
          <a:p>
            <a:r>
              <a:rPr lang="en-US" dirty="0">
                <a:latin typeface="Times New Roman" panose="02020603050405020304" pitchFamily="18" charset="0"/>
                <a:cs typeface="Times New Roman" panose="02020603050405020304" pitchFamily="18" charset="0"/>
              </a:rPr>
              <a:t>1. Store the 3D-models with their inner structure.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Provide some useful operation in the research of computer graphics by SQL and relational algebra.</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83523"/>
            <a:ext cx="6738151" cy="4613661"/>
          </a:xfrm>
          <a:prstGeom prst="rect">
            <a:avLst/>
          </a:prstGeom>
        </p:spPr>
      </p:pic>
    </p:spTree>
    <p:extLst>
      <p:ext uri="{BB962C8B-B14F-4D97-AF65-F5344CB8AC3E}">
        <p14:creationId xmlns:p14="http://schemas.microsoft.com/office/powerpoint/2010/main" val="293000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2"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childTnLst>
                          </p:cTn>
                        </p:par>
                        <p:par>
                          <p:cTn id="26" fill="hold">
                            <p:stCondLst>
                              <p:cond delay="1000"/>
                            </p:stCondLst>
                            <p:childTnLst>
                              <p:par>
                                <p:cTn id="27" presetID="10" presetClass="entr" presetSubtype="0" fill="hold" grpId="2"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3" grpId="2"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304800" y="990600"/>
            <a:ext cx="6686550" cy="1121568"/>
          </a:xfrm>
        </p:spPr>
        <p:txBody>
          <a:bodyPr/>
          <a:lstStyle/>
          <a:p>
            <a:r>
              <a:rPr lang="en-US" dirty="0">
                <a:latin typeface="Times New Roman" charset="0"/>
                <a:ea typeface="ＭＳ Ｐゴシック" charset="0"/>
                <a:cs typeface="ＭＳ Ｐゴシック" charset="0"/>
              </a:rPr>
              <a:t>SQL geometry calculation</a:t>
            </a:r>
            <a:br>
              <a:rPr lang="en-US" dirty="0"/>
            </a:br>
            <a:endParaRPr lang="en-US" dirty="0">
              <a:latin typeface="Times New Roman" charset="0"/>
              <a:ea typeface="ＭＳ Ｐゴシック" charset="0"/>
              <a:cs typeface="ＭＳ Ｐゴシック" charset="0"/>
            </a:endParaRPr>
          </a:p>
        </p:txBody>
      </p:sp>
      <p:sp>
        <p:nvSpPr>
          <p:cNvPr id="19462" name="Rectangle 3"/>
          <p:cNvSpPr>
            <a:spLocks noGrp="1" noChangeArrowheads="1"/>
          </p:cNvSpPr>
          <p:nvPr>
            <p:ph type="body" idx="1"/>
          </p:nvPr>
        </p:nvSpPr>
        <p:spPr/>
        <p:txBody>
          <a:bodyPr/>
          <a:lstStyle/>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420143"/>
            <a:ext cx="7620000" cy="2657475"/>
          </a:xfrm>
          <a:prstGeom prst="rect">
            <a:avLst/>
          </a:prstGeom>
        </p:spPr>
      </p:pic>
    </p:spTree>
    <p:extLst>
      <p:ext uri="{BB962C8B-B14F-4D97-AF65-F5344CB8AC3E}">
        <p14:creationId xmlns:p14="http://schemas.microsoft.com/office/powerpoint/2010/main" val="1917138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Example</a:t>
            </a:r>
            <a:endParaRPr 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52400" y="1524000"/>
            <a:ext cx="8991600" cy="4754563"/>
          </a:xfrm>
        </p:spPr>
        <p:txBody>
          <a:bodyPr/>
          <a:lstStyle/>
          <a:p>
            <a:r>
              <a:rPr lang="en-US" altLang="zh-CN" dirty="0"/>
              <a:t>If the following schema is built, how to find the public vertex of facet 1 and facet 2?</a:t>
            </a:r>
          </a:p>
          <a:p>
            <a:endParaRPr lang="en-US" dirty="0"/>
          </a:p>
          <a:p>
            <a:r>
              <a:rPr lang="en-US" dirty="0"/>
              <a:t>create table v (id </a:t>
            </a:r>
            <a:r>
              <a:rPr lang="en-US" dirty="0" err="1"/>
              <a:t>int</a:t>
            </a:r>
            <a:r>
              <a:rPr lang="en-US" dirty="0"/>
              <a:t>, x double, y double, z double);</a:t>
            </a:r>
          </a:p>
          <a:p>
            <a:r>
              <a:rPr lang="en-US" dirty="0"/>
              <a:t>create table f (id </a:t>
            </a:r>
            <a:r>
              <a:rPr lang="en-US" dirty="0" err="1"/>
              <a:t>int</a:t>
            </a:r>
            <a:r>
              <a:rPr lang="en-US" dirty="0"/>
              <a:t>, v1 </a:t>
            </a:r>
            <a:r>
              <a:rPr lang="en-US" dirty="0" err="1"/>
              <a:t>int</a:t>
            </a:r>
            <a:r>
              <a:rPr lang="en-US" dirty="0"/>
              <a:t>, v2 </a:t>
            </a:r>
            <a:r>
              <a:rPr lang="en-US" dirty="0" err="1"/>
              <a:t>int</a:t>
            </a:r>
            <a:r>
              <a:rPr lang="en-US" dirty="0"/>
              <a:t>, v3 </a:t>
            </a:r>
            <a:r>
              <a:rPr lang="en-US" dirty="0" err="1"/>
              <a:t>int</a:t>
            </a:r>
            <a:r>
              <a:rPr lang="en-US" dirty="0"/>
              <a:t>);</a:t>
            </a:r>
          </a:p>
        </p:txBody>
      </p:sp>
      <p:sp>
        <p:nvSpPr>
          <p:cNvPr id="4" name="内容占位符 2"/>
          <p:cNvSpPr txBox="1">
            <a:spLocks/>
          </p:cNvSpPr>
          <p:nvPr/>
        </p:nvSpPr>
        <p:spPr bwMode="auto">
          <a:xfrm>
            <a:off x="152400" y="1524000"/>
            <a:ext cx="8991600" cy="4754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select </a:t>
            </a:r>
            <a:r>
              <a:rPr lang="en-US" sz="1600" dirty="0" err="1"/>
              <a:t>x,y,z</a:t>
            </a:r>
            <a:endParaRPr lang="en-US" sz="1600" dirty="0"/>
          </a:p>
          <a:p>
            <a:r>
              <a:rPr lang="en-US" sz="1600" dirty="0"/>
              <a:t>from v</a:t>
            </a:r>
          </a:p>
          <a:p>
            <a:r>
              <a:rPr lang="en-US" sz="1600" dirty="0"/>
              <a:t>where id in(</a:t>
            </a:r>
          </a:p>
          <a:p>
            <a:r>
              <a:rPr lang="en-US" sz="1600" dirty="0"/>
              <a:t>  select f1.v1</a:t>
            </a:r>
          </a:p>
          <a:p>
            <a:r>
              <a:rPr lang="en-US" sz="1600" dirty="0"/>
              <a:t>  from f as f1,f as f2</a:t>
            </a:r>
          </a:p>
          <a:p>
            <a:r>
              <a:rPr lang="en-US" sz="1600" dirty="0"/>
              <a:t>  where (f1.v1 = f2.v1 or f1.v1 = f2.v2  or f1.v1 = f2.v3) and (f1.ID = 0 and f2.ID = 1)</a:t>
            </a:r>
          </a:p>
          <a:p>
            <a:r>
              <a:rPr lang="en-US" sz="1600" dirty="0"/>
              <a:t>  union</a:t>
            </a:r>
          </a:p>
          <a:p>
            <a:r>
              <a:rPr lang="en-US" sz="1600" dirty="0"/>
              <a:t>  select f1.v2</a:t>
            </a:r>
          </a:p>
          <a:p>
            <a:r>
              <a:rPr lang="en-US" sz="1600" dirty="0"/>
              <a:t>  from f as f1,f as f2</a:t>
            </a:r>
          </a:p>
          <a:p>
            <a:r>
              <a:rPr lang="en-US" sz="1600" dirty="0"/>
              <a:t>  where (f1.v2 = f2.v2  or f1.v2 = f2.v3) and (f1.ID = 0 and f2.ID = 1)</a:t>
            </a:r>
          </a:p>
          <a:p>
            <a:r>
              <a:rPr lang="en-US" sz="1600" dirty="0"/>
              <a:t>  union</a:t>
            </a:r>
          </a:p>
          <a:p>
            <a:r>
              <a:rPr lang="en-US" sz="1600" dirty="0"/>
              <a:t>  select f1.v3</a:t>
            </a:r>
          </a:p>
          <a:p>
            <a:r>
              <a:rPr lang="en-US" sz="1600" dirty="0"/>
              <a:t>  from f as f1,f as f2</a:t>
            </a:r>
          </a:p>
          <a:p>
            <a:r>
              <a:rPr lang="en-US" sz="1600" dirty="0"/>
              <a:t>  where (f1.v3 = f2.v3) and (f1.ID = 0 and f2.ID = 1)</a:t>
            </a:r>
          </a:p>
          <a:p>
            <a:r>
              <a:rPr lang="en-US" sz="1600" dirty="0"/>
              <a:t>);</a:t>
            </a:r>
          </a:p>
          <a:p>
            <a:r>
              <a:rPr lang="en-US" dirty="0"/>
              <a:t> </a:t>
            </a:r>
          </a:p>
        </p:txBody>
      </p:sp>
    </p:spTree>
    <p:extLst>
      <p:ext uri="{BB962C8B-B14F-4D97-AF65-F5344CB8AC3E}">
        <p14:creationId xmlns:p14="http://schemas.microsoft.com/office/powerpoint/2010/main" val="133903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xEl>
                                              <p:pRg st="0" end="0"/>
                                            </p:txEl>
                                          </p:spTgt>
                                        </p:tgtEl>
                                      </p:cBhvr>
                                    </p:animEffect>
                                    <p:set>
                                      <p:cBhvr>
                                        <p:cTn id="18" dur="1" fill="hold">
                                          <p:stCondLst>
                                            <p:cond delay="499"/>
                                          </p:stCondLst>
                                        </p:cTn>
                                        <p:tgtEl>
                                          <p:spTgt spid="3">
                                            <p:txEl>
                                              <p:pRg st="0" end="0"/>
                                            </p:txEl>
                                          </p:spTgt>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3">
                                            <p:txEl>
                                              <p:pRg st="2" end="2"/>
                                            </p:txEl>
                                          </p:spTgt>
                                        </p:tgtEl>
                                      </p:cBhvr>
                                    </p:animEffect>
                                    <p:set>
                                      <p:cBhvr>
                                        <p:cTn id="21" dur="1" fill="hold">
                                          <p:stCondLst>
                                            <p:cond delay="499"/>
                                          </p:stCondLst>
                                        </p:cTn>
                                        <p:tgtEl>
                                          <p:spTgt spid="3">
                                            <p:txEl>
                                              <p:pRg st="2" end="2"/>
                                            </p:txEl>
                                          </p:spTgt>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3" end="3"/>
                                            </p:txEl>
                                          </p:spTgt>
                                        </p:tgtEl>
                                      </p:cBhvr>
                                    </p:animEffect>
                                    <p:set>
                                      <p:cBhvr>
                                        <p:cTn id="24" dur="1" fill="hold">
                                          <p:stCondLst>
                                            <p:cond delay="499"/>
                                          </p:stCondLst>
                                        </p:cTn>
                                        <p:tgtEl>
                                          <p:spTgt spid="3">
                                            <p:txEl>
                                              <p:pRg st="3" end="3"/>
                                            </p:txEl>
                                          </p:spTgt>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br>
              <a:rPr lang="en-US" sz="2800" b="1" dirty="0">
                <a:solidFill>
                  <a:srgbClr val="0000FF"/>
                </a:solidFill>
              </a:rPr>
            </a:br>
            <a:r>
              <a:rPr lang="en-US" sz="2800" b="1" dirty="0">
                <a:solidFill>
                  <a:schemeClr val="tx1"/>
                </a:solidFill>
              </a:rPr>
              <a:t>Carlos Arosemena</a:t>
            </a:r>
          </a:p>
          <a:p>
            <a:r>
              <a:rPr lang="en-US" sz="2800" b="1" dirty="0">
                <a:solidFill>
                  <a:schemeClr val="tx1"/>
                </a:solidFill>
              </a:rPr>
              <a:t>MongoDB </a:t>
            </a:r>
            <a:r>
              <a:rPr lang="en-US" sz="2800" b="1" dirty="0" err="1">
                <a:solidFill>
                  <a:schemeClr val="tx1"/>
                </a:solidFill>
              </a:rPr>
              <a:t>Sharded</a:t>
            </a:r>
            <a:r>
              <a:rPr lang="en-US" sz="2800" b="1" dirty="0">
                <a:solidFill>
                  <a:schemeClr val="tx1"/>
                </a:solidFill>
              </a:rPr>
              <a:t> Clusters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4247509682"/>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Introduction</a:t>
            </a:r>
          </a:p>
        </p:txBody>
      </p:sp>
      <p:sp>
        <p:nvSpPr>
          <p:cNvPr id="19462" name="Rectangle 3"/>
          <p:cNvSpPr>
            <a:spLocks noGrp="1" noChangeArrowheads="1"/>
          </p:cNvSpPr>
          <p:nvPr>
            <p:ph type="body" idx="1"/>
          </p:nvPr>
        </p:nvSpPr>
        <p:spPr/>
        <p:txBody>
          <a:bodyPr/>
          <a:lstStyle/>
          <a:p>
            <a:r>
              <a:rPr lang="en-US" dirty="0" err="1">
                <a:latin typeface="Times New Roman" charset="0"/>
                <a:ea typeface="ＭＳ Ｐゴシック" charset="0"/>
                <a:cs typeface="ＭＳ Ｐゴシック" charset="0"/>
              </a:rPr>
              <a:t>Sharded</a:t>
            </a:r>
            <a:r>
              <a:rPr lang="en-US" dirty="0">
                <a:latin typeface="Times New Roman" charset="0"/>
                <a:ea typeface="ＭＳ Ｐゴシック" charset="0"/>
                <a:cs typeface="ＭＳ Ｐゴシック" charset="0"/>
              </a:rPr>
              <a:t> Clusters are how MongoDB replicates data on different servers</a:t>
            </a:r>
          </a:p>
          <a:p>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Distributing data horizontally is a great way to increase performance</a:t>
            </a:r>
          </a:p>
          <a:p>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A MongoDB </a:t>
            </a:r>
            <a:r>
              <a:rPr lang="en-US" dirty="0" err="1">
                <a:latin typeface="Times New Roman" charset="0"/>
                <a:ea typeface="ＭＳ Ｐゴシック" charset="0"/>
                <a:cs typeface="ＭＳ Ｐゴシック" charset="0"/>
              </a:rPr>
              <a:t>Sharded</a:t>
            </a:r>
            <a:r>
              <a:rPr lang="en-US" dirty="0">
                <a:latin typeface="Times New Roman" charset="0"/>
                <a:ea typeface="ＭＳ Ｐゴシック" charset="0"/>
                <a:cs typeface="ＭＳ Ｐゴシック" charset="0"/>
              </a:rPr>
              <a:t> Cluster must be planned and configured on a set of servers</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626031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a:xfrm>
            <a:off x="152400" y="274638"/>
            <a:ext cx="8610600" cy="1020762"/>
          </a:xfrm>
        </p:spPr>
        <p:txBody>
          <a:bodyPr/>
          <a:lstStyle/>
          <a:p>
            <a:r>
              <a:rPr lang="en-US" dirty="0">
                <a:latin typeface="Times New Roman" charset="0"/>
                <a:ea typeface="ＭＳ Ｐゴシック" charset="0"/>
                <a:cs typeface="ＭＳ Ｐゴシック" charset="0"/>
              </a:rPr>
              <a:t>Elevator-Pitch</a:t>
            </a:r>
          </a:p>
        </p:txBody>
      </p:sp>
      <p:sp>
        <p:nvSpPr>
          <p:cNvPr id="19462" name="Rectangle 3"/>
          <p:cNvSpPr>
            <a:spLocks noGrp="1" noChangeArrowheads="1"/>
          </p:cNvSpPr>
          <p:nvPr>
            <p:ph type="body" idx="1"/>
          </p:nvPr>
        </p:nvSpPr>
        <p:spPr>
          <a:xfrm>
            <a:off x="152400" y="1371600"/>
            <a:ext cx="8610600" cy="4754563"/>
          </a:xfrm>
        </p:spPr>
        <p:txBody>
          <a:bodyPr/>
          <a:lstStyle/>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pic>
        <p:nvPicPr>
          <p:cNvPr id="2" name="Picture 1">
            <a:extLst>
              <a:ext uri="{FF2B5EF4-FFF2-40B4-BE49-F238E27FC236}">
                <a16:creationId xmlns:a16="http://schemas.microsoft.com/office/drawing/2014/main" id="{4B72CA60-C280-45D3-A2C6-035255F28460}"/>
              </a:ext>
            </a:extLst>
          </p:cNvPr>
          <p:cNvPicPr>
            <a:picLocks noChangeAspect="1"/>
          </p:cNvPicPr>
          <p:nvPr/>
        </p:nvPicPr>
        <p:blipFill>
          <a:blip r:embed="rId3"/>
          <a:stretch>
            <a:fillRect/>
          </a:stretch>
        </p:blipFill>
        <p:spPr>
          <a:xfrm>
            <a:off x="2563792" y="1401501"/>
            <a:ext cx="4678037" cy="3338211"/>
          </a:xfrm>
          <a:prstGeom prst="rect">
            <a:avLst/>
          </a:prstGeom>
        </p:spPr>
      </p:pic>
      <p:sp>
        <p:nvSpPr>
          <p:cNvPr id="3" name="TextBox 2">
            <a:extLst>
              <a:ext uri="{FF2B5EF4-FFF2-40B4-BE49-F238E27FC236}">
                <a16:creationId xmlns:a16="http://schemas.microsoft.com/office/drawing/2014/main" id="{58CE07E3-856A-4A3E-A19E-11266AEC2226}"/>
              </a:ext>
            </a:extLst>
          </p:cNvPr>
          <p:cNvSpPr txBox="1"/>
          <p:nvPr/>
        </p:nvSpPr>
        <p:spPr>
          <a:xfrm>
            <a:off x="3204857" y="4890514"/>
            <a:ext cx="2505686" cy="369332"/>
          </a:xfrm>
          <a:prstGeom prst="rect">
            <a:avLst/>
          </a:prstGeom>
          <a:noFill/>
        </p:spPr>
        <p:txBody>
          <a:bodyPr wrap="none" rtlCol="0">
            <a:spAutoFit/>
          </a:bodyPr>
          <a:lstStyle/>
          <a:p>
            <a:r>
              <a:rPr lang="es-EC" dirty="0" err="1"/>
              <a:t>Sharded</a:t>
            </a:r>
            <a:r>
              <a:rPr lang="es-EC" dirty="0"/>
              <a:t> </a:t>
            </a:r>
            <a:r>
              <a:rPr lang="es-EC" dirty="0" err="1"/>
              <a:t>Cluster</a:t>
            </a:r>
            <a:r>
              <a:rPr lang="es-EC" dirty="0"/>
              <a:t> </a:t>
            </a:r>
            <a:r>
              <a:rPr lang="es-EC" dirty="0" err="1"/>
              <a:t>Diagram</a:t>
            </a:r>
            <a:endParaRPr lang="en-US" dirty="0"/>
          </a:p>
        </p:txBody>
      </p:sp>
    </p:spTree>
    <p:extLst>
      <p:ext uri="{BB962C8B-B14F-4D97-AF65-F5344CB8AC3E}">
        <p14:creationId xmlns:p14="http://schemas.microsoft.com/office/powerpoint/2010/main" val="3416801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Deliverables</a:t>
            </a:r>
          </a:p>
        </p:txBody>
      </p:sp>
      <p:sp>
        <p:nvSpPr>
          <p:cNvPr id="19462" name="Rectangle 3"/>
          <p:cNvSpPr>
            <a:spLocks noGrp="1" noChangeArrowheads="1"/>
          </p:cNvSpPr>
          <p:nvPr>
            <p:ph type="body" idx="1"/>
          </p:nvPr>
        </p:nvSpPr>
        <p:spPr/>
        <p:txBody>
          <a:bodyPr/>
          <a:lstStyle/>
          <a:p>
            <a:r>
              <a:rPr lang="en-US" sz="2000" b="1" dirty="0">
                <a:latin typeface="Times New Roman" charset="0"/>
                <a:ea typeface="ＭＳ Ｐゴシック" charset="0"/>
                <a:cs typeface="ＭＳ Ｐゴシック" charset="0"/>
              </a:rPr>
              <a:t>What to expect at the end? </a:t>
            </a:r>
          </a:p>
          <a:p>
            <a:r>
              <a:rPr lang="es-EC" sz="2000" dirty="0">
                <a:latin typeface="Times New Roman" charset="0"/>
                <a:ea typeface="ＭＳ Ｐゴシック" charset="0"/>
                <a:cs typeface="ＭＳ Ｐゴシック" charset="0"/>
              </a:rPr>
              <a:t>A</a:t>
            </a:r>
            <a:r>
              <a:rPr lang="en-US" sz="2000" dirty="0">
                <a:latin typeface="Times New Roman" charset="0"/>
                <a:ea typeface="ＭＳ Ｐゴシック" charset="0"/>
                <a:cs typeface="ＭＳ Ｐゴシック" charset="0"/>
              </a:rPr>
              <a:t>n overview and </a:t>
            </a:r>
            <a:r>
              <a:rPr lang="en-US" sz="2000" dirty="0" err="1">
                <a:latin typeface="Times New Roman" charset="0"/>
                <a:ea typeface="ＭＳ Ｐゴシック" charset="0"/>
                <a:cs typeface="ＭＳ Ｐゴシック" charset="0"/>
              </a:rPr>
              <a:t>and</a:t>
            </a:r>
            <a:r>
              <a:rPr lang="en-US" sz="2000" dirty="0">
                <a:latin typeface="Times New Roman" charset="0"/>
                <a:ea typeface="ＭＳ Ｐゴシック" charset="0"/>
                <a:cs typeface="ＭＳ Ｐゴシック" charset="0"/>
              </a:rPr>
              <a:t> introduction on what a MongoDB </a:t>
            </a:r>
            <a:r>
              <a:rPr lang="en-US" sz="2000" dirty="0" err="1">
                <a:latin typeface="Times New Roman" charset="0"/>
                <a:ea typeface="ＭＳ Ｐゴシック" charset="0"/>
                <a:cs typeface="ＭＳ Ｐゴシック" charset="0"/>
              </a:rPr>
              <a:t>Sharded</a:t>
            </a:r>
            <a:r>
              <a:rPr lang="en-US" sz="2000" dirty="0">
                <a:latin typeface="Times New Roman" charset="0"/>
                <a:ea typeface="ＭＳ Ｐゴシック" charset="0"/>
                <a:cs typeface="ＭＳ Ｐゴシック" charset="0"/>
              </a:rPr>
              <a:t> Cluster is</a:t>
            </a:r>
          </a:p>
          <a:p>
            <a:r>
              <a:rPr lang="en-US" sz="2000" b="1" dirty="0">
                <a:latin typeface="Times New Roman" charset="0"/>
                <a:ea typeface="ＭＳ Ｐゴシック" charset="0"/>
                <a:cs typeface="ＭＳ Ｐゴシック" charset="0"/>
              </a:rPr>
              <a:t>What is your contribution?</a:t>
            </a:r>
          </a:p>
          <a:p>
            <a:r>
              <a:rPr lang="es-EC" sz="2000" dirty="0" err="1">
                <a:latin typeface="Times New Roman" charset="0"/>
                <a:ea typeface="ＭＳ Ｐゴシック" charset="0"/>
                <a:cs typeface="ＭＳ Ｐゴシック" charset="0"/>
              </a:rPr>
              <a:t>Giving</a:t>
            </a:r>
            <a:r>
              <a:rPr lang="es-EC" sz="2000" dirty="0">
                <a:latin typeface="Times New Roman" charset="0"/>
                <a:ea typeface="ＭＳ Ｐゴシック" charset="0"/>
                <a:cs typeface="ＭＳ Ｐゴシック" charset="0"/>
              </a:rPr>
              <a:t> a </a:t>
            </a:r>
            <a:r>
              <a:rPr lang="es-EC" sz="2000" dirty="0" err="1">
                <a:latin typeface="Times New Roman" charset="0"/>
                <a:ea typeface="ＭＳ Ｐゴシック" charset="0"/>
                <a:cs typeface="ＭＳ Ｐゴシック" charset="0"/>
              </a:rPr>
              <a:t>practical</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application</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on</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how</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to</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deploy</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this</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technology</a:t>
            </a:r>
            <a:r>
              <a:rPr lang="es-EC" sz="2000" dirty="0">
                <a:latin typeface="Times New Roman" charset="0"/>
                <a:ea typeface="ＭＳ Ｐゴシック" charset="0"/>
                <a:cs typeface="ＭＳ Ｐゴシック" charset="0"/>
              </a:rPr>
              <a:t> and </a:t>
            </a:r>
            <a:r>
              <a:rPr lang="es-EC" sz="2000" dirty="0" err="1">
                <a:latin typeface="Times New Roman" charset="0"/>
                <a:ea typeface="ＭＳ Ｐゴシック" charset="0"/>
                <a:cs typeface="ＭＳ Ｐゴシック" charset="0"/>
              </a:rPr>
              <a:t>what</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it</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is</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used</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for</a:t>
            </a:r>
            <a:endParaRPr lang="en-US" sz="2000" dirty="0">
              <a:latin typeface="Times New Roman" charset="0"/>
              <a:ea typeface="ＭＳ Ｐゴシック" charset="0"/>
              <a:cs typeface="ＭＳ Ｐゴシック" charset="0"/>
            </a:endParaRPr>
          </a:p>
          <a:p>
            <a:r>
              <a:rPr lang="en-US" sz="2000" b="1" dirty="0">
                <a:latin typeface="Times New Roman" charset="0"/>
                <a:ea typeface="ＭＳ Ｐゴシック" charset="0"/>
                <a:cs typeface="ＭＳ Ｐゴシック" charset="0"/>
              </a:rPr>
              <a:t>How many hours a week starting today would you spend in this project?</a:t>
            </a:r>
          </a:p>
          <a:p>
            <a:r>
              <a:rPr lang="es-EC" sz="2000" dirty="0">
                <a:latin typeface="Times New Roman" charset="0"/>
                <a:ea typeface="ＭＳ Ｐゴシック" charset="0"/>
                <a:cs typeface="ＭＳ Ｐゴシック" charset="0"/>
              </a:rPr>
              <a:t>A</a:t>
            </a:r>
            <a:r>
              <a:rPr lang="en-US" sz="2000" dirty="0">
                <a:latin typeface="Times New Roman" charset="0"/>
                <a:ea typeface="ＭＳ Ｐゴシック" charset="0"/>
                <a:cs typeface="ＭＳ Ｐゴシック" charset="0"/>
              </a:rPr>
              <a:t> minimum of 4</a:t>
            </a:r>
          </a:p>
          <a:p>
            <a:r>
              <a:rPr lang="en-US" sz="2000" b="1" dirty="0">
                <a:latin typeface="Times New Roman" charset="0"/>
                <a:ea typeface="ＭＳ Ｐゴシック" charset="0"/>
                <a:cs typeface="ＭＳ Ｐゴシック" charset="0"/>
              </a:rPr>
              <a:t>How does this measures the outcome?</a:t>
            </a:r>
          </a:p>
          <a:p>
            <a:r>
              <a:rPr lang="es-EC" sz="2000" dirty="0" err="1">
                <a:latin typeface="Times New Roman" charset="0"/>
                <a:ea typeface="ＭＳ Ｐゴシック" charset="0"/>
                <a:cs typeface="ＭＳ Ｐゴシック" charset="0"/>
              </a:rPr>
              <a:t>The</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class</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will</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gain</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knowledge</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of</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this</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technology</a:t>
            </a:r>
            <a:r>
              <a:rPr lang="es-EC" sz="2000" dirty="0">
                <a:latin typeface="Times New Roman" charset="0"/>
                <a:ea typeface="ＭＳ Ｐゴシック" charset="0"/>
                <a:cs typeface="ＭＳ Ｐゴシック" charset="0"/>
              </a:rPr>
              <a:t> and </a:t>
            </a:r>
            <a:r>
              <a:rPr lang="es-EC" sz="2000" dirty="0" err="1">
                <a:latin typeface="Times New Roman" charset="0"/>
                <a:ea typeface="ＭＳ Ｐゴシック" charset="0"/>
                <a:cs typeface="ＭＳ Ｐゴシック" charset="0"/>
              </a:rPr>
              <a:t>apply</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it</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on</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their</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future</a:t>
            </a:r>
            <a:r>
              <a:rPr lang="es-EC" sz="2000" dirty="0">
                <a:latin typeface="Times New Roman" charset="0"/>
                <a:ea typeface="ＭＳ Ｐゴシック" charset="0"/>
                <a:cs typeface="ＭＳ Ｐゴシック" charset="0"/>
              </a:rPr>
              <a:t> </a:t>
            </a:r>
            <a:r>
              <a:rPr lang="es-EC" sz="2000" dirty="0" err="1">
                <a:latin typeface="Times New Roman" charset="0"/>
                <a:ea typeface="ＭＳ Ｐゴシック" charset="0"/>
                <a:cs typeface="ＭＳ Ｐゴシック" charset="0"/>
              </a:rPr>
              <a:t>projects</a:t>
            </a:r>
            <a:endParaRPr lang="en-US" sz="2000" dirty="0">
              <a:latin typeface="Times New Roman" charset="0"/>
              <a:ea typeface="ＭＳ Ｐゴシック" charset="0"/>
              <a:cs typeface="ＭＳ Ｐゴシック" charset="0"/>
            </a:endParaRPr>
          </a:p>
          <a:p>
            <a:r>
              <a:rPr lang="en-US" sz="2000" b="1" dirty="0">
                <a:latin typeface="Times New Roman" charset="0"/>
                <a:ea typeface="ＭＳ Ｐゴシック" charset="0"/>
                <a:cs typeface="ＭＳ Ｐゴシック" charset="0"/>
              </a:rPr>
              <a:t>How many references would you have?</a:t>
            </a:r>
          </a:p>
          <a:p>
            <a:r>
              <a:rPr lang="es-EC" sz="2000" dirty="0">
                <a:latin typeface="Times New Roman" charset="0"/>
                <a:ea typeface="ＭＳ Ｐゴシック" charset="0"/>
                <a:cs typeface="ＭＳ Ｐゴシック" charset="0"/>
              </a:rPr>
              <a:t>A</a:t>
            </a:r>
            <a:r>
              <a:rPr lang="en-US" sz="2000" dirty="0">
                <a:latin typeface="Times New Roman" charset="0"/>
                <a:ea typeface="ＭＳ Ｐゴシック" charset="0"/>
                <a:cs typeface="ＭＳ Ｐゴシック" charset="0"/>
              </a:rPr>
              <a:t>t least 10-15. Although most of the information comes from the MongoDB documentation.</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124294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ctrTitle"/>
          </p:nvPr>
        </p:nvSpPr>
        <p:spPr>
          <a:xfrm>
            <a:off x="304800" y="1371601"/>
            <a:ext cx="8534400" cy="11430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SzPct val="25000"/>
              <a:buNone/>
            </a:pPr>
            <a:r>
              <a:rPr lang="en-US" sz="4000" b="1" i="0" u="none" strike="noStrike" cap="none">
                <a:solidFill>
                  <a:schemeClr val="dk1"/>
                </a:solidFill>
                <a:latin typeface="Calibri"/>
                <a:ea typeface="Calibri"/>
                <a:cs typeface="Calibri"/>
                <a:sym typeface="Calibri"/>
              </a:rPr>
              <a:t>COP 5725</a:t>
            </a:r>
          </a:p>
        </p:txBody>
      </p:sp>
      <p:sp>
        <p:nvSpPr>
          <p:cNvPr id="221" name="Shape 221"/>
          <p:cNvSpPr txBox="1">
            <a:spLocks noGrp="1"/>
          </p:cNvSpPr>
          <p:nvPr>
            <p:ph type="subTitle" idx="1"/>
          </p:nvPr>
        </p:nvSpPr>
        <p:spPr>
          <a:xfrm>
            <a:off x="755700" y="2613575"/>
            <a:ext cx="7467600" cy="3505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560"/>
              </a:spcBef>
              <a:spcAft>
                <a:spcPts val="0"/>
              </a:spcAft>
              <a:buClr>
                <a:schemeClr val="dk1"/>
              </a:buClr>
              <a:buSzPct val="25000"/>
              <a:buFont typeface="Arial"/>
              <a:buNone/>
            </a:pPr>
            <a:r>
              <a:rPr lang="en-US" sz="2800" b="1" dirty="0">
                <a:solidFill>
                  <a:schemeClr val="dk1"/>
                </a:solidFill>
              </a:rPr>
              <a:t>School of Computer and Information Sciences</a:t>
            </a:r>
            <a:br>
              <a:rPr lang="en-US" sz="2800" b="1" dirty="0">
                <a:solidFill>
                  <a:schemeClr val="dk1"/>
                </a:solidFill>
              </a:rPr>
            </a:br>
            <a:r>
              <a:rPr lang="en-US" sz="2800" b="1" dirty="0">
                <a:solidFill>
                  <a:schemeClr val="hlink"/>
                </a:solidFill>
              </a:rPr>
              <a:t>Richard Rodriguez    </a:t>
            </a:r>
          </a:p>
          <a:p>
            <a:pPr lvl="0" rtl="0">
              <a:spcBef>
                <a:spcPts val="560"/>
              </a:spcBef>
              <a:buClr>
                <a:schemeClr val="hlink"/>
              </a:buClr>
              <a:buSzPct val="25000"/>
              <a:buFont typeface="Arial"/>
              <a:buNone/>
            </a:pPr>
            <a:r>
              <a:rPr lang="en-US" sz="2800" b="1" dirty="0" err="1">
                <a:solidFill>
                  <a:schemeClr val="hlink"/>
                </a:solidFill>
              </a:rPr>
              <a:t>Qiulin</a:t>
            </a:r>
            <a:r>
              <a:rPr lang="en-US" sz="2800" b="1" dirty="0">
                <a:solidFill>
                  <a:schemeClr val="hlink"/>
                </a:solidFill>
              </a:rPr>
              <a:t> Zhang   </a:t>
            </a:r>
          </a:p>
          <a:p>
            <a:pPr lvl="0" rtl="0">
              <a:spcBef>
                <a:spcPts val="560"/>
              </a:spcBef>
              <a:buClr>
                <a:schemeClr val="hlink"/>
              </a:buClr>
              <a:buSzPct val="25000"/>
              <a:buFont typeface="Arial"/>
              <a:buNone/>
            </a:pPr>
            <a:r>
              <a:rPr lang="en-US" sz="2800" b="1" dirty="0">
                <a:solidFill>
                  <a:schemeClr val="hlink"/>
                </a:solidFill>
              </a:rPr>
              <a:t>Juan Wang</a:t>
            </a:r>
          </a:p>
          <a:p>
            <a:pPr marL="0" marR="0" lvl="0" indent="0" algn="ctr" rtl="0">
              <a:lnSpc>
                <a:spcPct val="100000"/>
              </a:lnSpc>
              <a:spcBef>
                <a:spcPts val="560"/>
              </a:spcBef>
              <a:spcAft>
                <a:spcPts val="0"/>
              </a:spcAft>
              <a:buClr>
                <a:schemeClr val="dk1"/>
              </a:buClr>
              <a:buSzPct val="25000"/>
              <a:buFont typeface="Arial"/>
              <a:buNone/>
            </a:pPr>
            <a:r>
              <a:rPr lang="en-US" sz="2800" dirty="0">
                <a:solidFill>
                  <a:schemeClr val="dk1"/>
                </a:solidFill>
              </a:rPr>
              <a:t>Person Presenting: </a:t>
            </a:r>
            <a:r>
              <a:rPr lang="en-US" sz="2800" dirty="0" err="1">
                <a:solidFill>
                  <a:schemeClr val="dk1"/>
                </a:solidFill>
              </a:rPr>
              <a:t>Qiulin</a:t>
            </a:r>
            <a:r>
              <a:rPr lang="en-US" sz="2800" dirty="0">
                <a:solidFill>
                  <a:schemeClr val="dk1"/>
                </a:solidFill>
              </a:rPr>
              <a:t> Zhang</a:t>
            </a:r>
          </a:p>
          <a:p>
            <a:pPr marL="0" marR="0" lvl="0" indent="0" algn="ctr" rtl="0">
              <a:lnSpc>
                <a:spcPct val="100000"/>
              </a:lnSpc>
              <a:spcBef>
                <a:spcPts val="560"/>
              </a:spcBef>
              <a:spcAft>
                <a:spcPts val="0"/>
              </a:spcAft>
              <a:buClr>
                <a:schemeClr val="dk1"/>
              </a:buClr>
              <a:buSzPct val="25000"/>
              <a:buFont typeface="Arial"/>
              <a:buNone/>
            </a:pPr>
            <a:r>
              <a:rPr lang="en-US" sz="3000" b="1" dirty="0">
                <a:solidFill>
                  <a:schemeClr val="dk1"/>
                </a:solidFill>
              </a:rPr>
              <a:t>A Survey of DBMS Performance Improvements: B-Trees vs. Skip-Lists</a:t>
            </a:r>
          </a:p>
        </p:txBody>
      </p:sp>
      <p:pic>
        <p:nvPicPr>
          <p:cNvPr id="222" name="Shape 222"/>
          <p:cNvPicPr preferRelativeResize="0"/>
          <p:nvPr/>
        </p:nvPicPr>
        <p:blipFill rotWithShape="1">
          <a:blip r:embed="rId3">
            <a:alphaModFix/>
          </a:blip>
          <a:srcRect/>
          <a:stretch/>
        </p:blipFill>
        <p:spPr>
          <a:xfrm>
            <a:off x="-457200" y="1295400"/>
            <a:ext cx="1981200" cy="1981200"/>
          </a:xfrm>
          <a:prstGeom prst="rect">
            <a:avLst/>
          </a:prstGeom>
          <a:noFill/>
          <a:ln>
            <a:noFill/>
          </a:ln>
        </p:spPr>
      </p:pic>
      <p:pic>
        <p:nvPicPr>
          <p:cNvPr id="223" name="Shape 223"/>
          <p:cNvPicPr preferRelativeResize="0"/>
          <p:nvPr/>
        </p:nvPicPr>
        <p:blipFill rotWithShape="1">
          <a:blip r:embed="rId4">
            <a:alphaModFix/>
          </a:blip>
          <a:srcRect/>
          <a:stretch/>
        </p:blipFill>
        <p:spPr>
          <a:xfrm>
            <a:off x="7543800" y="1524000"/>
            <a:ext cx="1597640" cy="1198230"/>
          </a:xfrm>
          <a:prstGeom prst="rect">
            <a:avLst/>
          </a:prstGeom>
          <a:noFill/>
          <a:ln>
            <a:noFill/>
          </a:ln>
        </p:spPr>
      </p:pic>
      <p:sp>
        <p:nvSpPr>
          <p:cNvPr id="224" name="Shape 224"/>
          <p:cNvSpPr txBox="1"/>
          <p:nvPr/>
        </p:nvSpPr>
        <p:spPr>
          <a:xfrm>
            <a:off x="1066800" y="6400800"/>
            <a:ext cx="7467600" cy="3810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560"/>
              </a:spcBef>
              <a:spcAft>
                <a:spcPts val="0"/>
              </a:spcAft>
              <a:buClr>
                <a:schemeClr val="dk1"/>
              </a:buClr>
              <a:buFont typeface="Arial"/>
              <a:buNone/>
            </a:pPr>
            <a:endParaRPr sz="28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841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endParaRPr lang="en-US" sz="2800" b="1" dirty="0">
              <a:solidFill>
                <a:srgbClr val="0000FF"/>
              </a:solidFill>
            </a:endParaRPr>
          </a:p>
          <a:p>
            <a:r>
              <a:rPr lang="en-US" sz="2800" b="1" dirty="0">
                <a:solidFill>
                  <a:schemeClr val="tx1"/>
                </a:solidFill>
              </a:rPr>
              <a:t>Each person not presenting, should complete the google form located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1055158425"/>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dt" idx="10"/>
          </p:nvPr>
        </p:nvSpPr>
        <p:spPr>
          <a:xfrm>
            <a:off x="457200" y="6356350"/>
            <a:ext cx="2133600" cy="365125"/>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SzPct val="25000"/>
              <a:buNone/>
            </a:pPr>
            <a:endParaRPr sz="1400" b="0" i="0" u="none" strike="noStrike" cap="none">
              <a:solidFill>
                <a:schemeClr val="dk1"/>
              </a:solidFill>
              <a:latin typeface="Times New Roman"/>
              <a:ea typeface="Times New Roman"/>
              <a:cs typeface="Times New Roman"/>
              <a:sym typeface="Times New Roman"/>
            </a:endParaRPr>
          </a:p>
        </p:txBody>
      </p:sp>
      <p:sp>
        <p:nvSpPr>
          <p:cNvPr id="233" name="Shape 233"/>
          <p:cNvSpPr txBox="1">
            <a:spLocks noGrp="1"/>
          </p:cNvSpPr>
          <p:nvPr>
            <p:ph type="ftr" idx="4294967295"/>
          </p:nvPr>
        </p:nvSpPr>
        <p:spPr>
          <a:xfrm>
            <a:off x="3124200" y="6248400"/>
            <a:ext cx="2895600" cy="4572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SzPct val="25000"/>
              <a:buNone/>
            </a:pPr>
            <a:endParaRPr sz="1400" b="0" i="0" u="none" strike="noStrike" cap="none">
              <a:solidFill>
                <a:schemeClr val="dk1"/>
              </a:solidFill>
              <a:latin typeface="Times New Roman"/>
              <a:ea typeface="Times New Roman"/>
              <a:cs typeface="Times New Roman"/>
              <a:sym typeface="Times New Roman"/>
            </a:endParaRPr>
          </a:p>
        </p:txBody>
      </p:sp>
      <p:sp>
        <p:nvSpPr>
          <p:cNvPr id="234" name="Shape 234"/>
          <p:cNvSpPr txBox="1">
            <a:spLocks noGrp="1"/>
          </p:cNvSpPr>
          <p:nvPr>
            <p:ph type="title"/>
          </p:nvPr>
        </p:nvSpPr>
        <p:spPr>
          <a:xfrm>
            <a:off x="152400" y="274638"/>
            <a:ext cx="8610600" cy="1020762"/>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SzPct val="25000"/>
              <a:buNone/>
            </a:pPr>
            <a:r>
              <a:rPr lang="en-US">
                <a:latin typeface="Times New Roman"/>
                <a:ea typeface="Times New Roman"/>
                <a:cs typeface="Times New Roman"/>
                <a:sym typeface="Times New Roman"/>
              </a:rPr>
              <a:t>Index-Speed the search</a:t>
            </a:r>
          </a:p>
        </p:txBody>
      </p:sp>
      <p:sp>
        <p:nvSpPr>
          <p:cNvPr id="235" name="Shape 235"/>
          <p:cNvSpPr txBox="1">
            <a:spLocks noGrp="1"/>
          </p:cNvSpPr>
          <p:nvPr>
            <p:ph type="body" idx="1"/>
          </p:nvPr>
        </p:nvSpPr>
        <p:spPr>
          <a:xfrm>
            <a:off x="152400" y="1371600"/>
            <a:ext cx="8610600" cy="4754563"/>
          </a:xfrm>
          <a:prstGeom prst="rect">
            <a:avLst/>
          </a:prstGeom>
          <a:noFill/>
          <a:ln>
            <a:noFill/>
          </a:ln>
        </p:spPr>
        <p:txBody>
          <a:bodyPr wrap="square" lIns="91425" tIns="45700" rIns="91425" bIns="45700" anchor="t" anchorCtr="0">
            <a:noAutofit/>
          </a:bodyPr>
          <a:lstStyle/>
          <a:p>
            <a:pPr marL="342900" marR="0" lvl="0" indent="-330200" algn="l" rtl="0">
              <a:lnSpc>
                <a:spcPct val="100000"/>
              </a:lnSpc>
              <a:spcBef>
                <a:spcPts val="0"/>
              </a:spcBef>
              <a:spcAft>
                <a:spcPts val="0"/>
              </a:spcAft>
              <a:buClr>
                <a:schemeClr val="dk1"/>
              </a:buClr>
              <a:buSzPct val="100000"/>
              <a:buFont typeface="Arial"/>
              <a:buChar char="•"/>
            </a:pPr>
            <a:r>
              <a:rPr lang="en-US" sz="3000">
                <a:latin typeface="Times New Roman"/>
                <a:ea typeface="Times New Roman"/>
                <a:cs typeface="Times New Roman"/>
                <a:sym typeface="Times New Roman"/>
              </a:rPr>
              <a:t>A </a:t>
            </a:r>
            <a:r>
              <a:rPr lang="en-US" sz="3000" b="1">
                <a:solidFill>
                  <a:srgbClr val="1155CC"/>
                </a:solidFill>
                <a:latin typeface="Times New Roman"/>
                <a:ea typeface="Times New Roman"/>
                <a:cs typeface="Times New Roman"/>
                <a:sym typeface="Times New Roman"/>
              </a:rPr>
              <a:t>database index</a:t>
            </a:r>
            <a:r>
              <a:rPr lang="en-US" sz="3000">
                <a:latin typeface="Times New Roman"/>
                <a:ea typeface="Times New Roman"/>
                <a:cs typeface="Times New Roman"/>
                <a:sym typeface="Times New Roman"/>
              </a:rPr>
              <a:t> is a </a:t>
            </a:r>
            <a:r>
              <a:rPr lang="en-US" sz="3000">
                <a:latin typeface="Times New Roman"/>
                <a:ea typeface="Times New Roman"/>
                <a:cs typeface="Times New Roman"/>
                <a:sym typeface="Times New Roman"/>
                <a:hlinkClick r:id="rId3"/>
              </a:rPr>
              <a:t>data structure</a:t>
            </a:r>
            <a:r>
              <a:rPr lang="en-US" sz="3000">
                <a:latin typeface="Times New Roman"/>
                <a:ea typeface="Times New Roman"/>
                <a:cs typeface="Times New Roman"/>
                <a:sym typeface="Times New Roman"/>
              </a:rPr>
              <a:t> that improves the speed of data retrieval operations on a </a:t>
            </a:r>
            <a:r>
              <a:rPr lang="en-US" sz="3000">
                <a:latin typeface="Times New Roman"/>
                <a:ea typeface="Times New Roman"/>
                <a:cs typeface="Times New Roman"/>
                <a:sym typeface="Times New Roman"/>
                <a:hlinkClick r:id="rId4"/>
              </a:rPr>
              <a:t>database table</a:t>
            </a:r>
            <a:r>
              <a:rPr lang="en-US" sz="3000">
                <a:latin typeface="Times New Roman"/>
                <a:ea typeface="Times New Roman"/>
                <a:cs typeface="Times New Roman"/>
                <a:sym typeface="Times New Roman"/>
              </a:rPr>
              <a:t> at the cost of additional writes and storage space to maintain the index data structure. </a:t>
            </a:r>
          </a:p>
          <a:p>
            <a:pPr marL="0" marR="0" lvl="0" indent="0" algn="l" rtl="0">
              <a:lnSpc>
                <a:spcPct val="100000"/>
              </a:lnSpc>
              <a:spcBef>
                <a:spcPts val="0"/>
              </a:spcBef>
              <a:spcAft>
                <a:spcPts val="0"/>
              </a:spcAft>
              <a:buNone/>
            </a:pPr>
            <a:endParaRPr sz="3000">
              <a:latin typeface="Times New Roman"/>
              <a:ea typeface="Times New Roman"/>
              <a:cs typeface="Times New Roman"/>
              <a:sym typeface="Times New Roman"/>
            </a:endParaRPr>
          </a:p>
          <a:p>
            <a:pPr marL="342900" marR="0" lvl="0" indent="-330200" algn="l" rtl="0">
              <a:lnSpc>
                <a:spcPct val="100000"/>
              </a:lnSpc>
              <a:spcBef>
                <a:spcPts val="0"/>
              </a:spcBef>
              <a:spcAft>
                <a:spcPts val="0"/>
              </a:spcAft>
              <a:buClr>
                <a:schemeClr val="dk1"/>
              </a:buClr>
              <a:buSzPct val="100000"/>
              <a:buFont typeface="Arial"/>
              <a:buChar char="•"/>
            </a:pPr>
            <a:r>
              <a:rPr lang="en-US" sz="3000" b="1">
                <a:solidFill>
                  <a:srgbClr val="1155CC"/>
                </a:solidFill>
                <a:latin typeface="Times New Roman"/>
                <a:ea typeface="Times New Roman"/>
                <a:cs typeface="Times New Roman"/>
                <a:sym typeface="Times New Roman"/>
              </a:rPr>
              <a:t>Indices </a:t>
            </a:r>
            <a:r>
              <a:rPr lang="en-US" sz="3000">
                <a:latin typeface="Times New Roman"/>
                <a:ea typeface="Times New Roman"/>
                <a:cs typeface="Times New Roman"/>
                <a:sym typeface="Times New Roman"/>
              </a:rPr>
              <a:t>are used to quickly locate data without having to search every row in a database table every time a database table is accessed.</a:t>
            </a:r>
          </a:p>
          <a:p>
            <a:pPr marL="0" marR="0" lvl="0" indent="-69850" algn="l" rtl="0">
              <a:spcBef>
                <a:spcPts val="640"/>
              </a:spcBef>
              <a:spcAft>
                <a:spcPts val="0"/>
              </a:spcAft>
              <a:buClr>
                <a:srgbClr val="000000"/>
              </a:buClr>
              <a:buSzPct val="45833"/>
              <a:buFont typeface="Arial"/>
              <a:buNone/>
            </a:pPr>
            <a:endParaRPr sz="2400">
              <a:latin typeface="Times New Roman"/>
              <a:ea typeface="Times New Roman"/>
              <a:cs typeface="Times New Roman"/>
              <a:sym typeface="Times New Roman"/>
            </a:endParaRPr>
          </a:p>
          <a:p>
            <a:pPr marL="0" marR="0" lvl="0" indent="-69850" algn="l" rtl="0">
              <a:spcBef>
                <a:spcPts val="640"/>
              </a:spcBef>
              <a:spcAft>
                <a:spcPts val="0"/>
              </a:spcAft>
              <a:buClr>
                <a:srgbClr val="000000"/>
              </a:buClr>
              <a:buSzPct val="61111"/>
              <a:buFont typeface="Arial"/>
              <a:buNone/>
            </a:pPr>
            <a:endParaRPr sz="1800">
              <a:latin typeface="Times New Roman"/>
              <a:ea typeface="Times New Roman"/>
              <a:cs typeface="Times New Roman"/>
              <a:sym typeface="Times New Roman"/>
            </a:endParaRPr>
          </a:p>
          <a:p>
            <a:pPr marL="0" marR="0" lvl="0" indent="0" algn="l" rtl="0">
              <a:spcBef>
                <a:spcPts val="640"/>
              </a:spcBef>
              <a:spcAft>
                <a:spcPts val="0"/>
              </a:spcAft>
              <a:buClr>
                <a:schemeClr val="dk1"/>
              </a:buClr>
              <a:buSzPct val="25000"/>
              <a:buFont typeface="Arial"/>
              <a:buNone/>
            </a:pPr>
            <a:endParaRPr sz="1800">
              <a:latin typeface="Times New Roman"/>
              <a:ea typeface="Times New Roman"/>
              <a:cs typeface="Times New Roman"/>
              <a:sym typeface="Times New Roman"/>
            </a:endParaRPr>
          </a:p>
          <a:p>
            <a:pPr marL="342900" marR="0" lvl="0" indent="-342900" algn="l" rtl="0">
              <a:spcBef>
                <a:spcPts val="640"/>
              </a:spcBef>
              <a:spcAft>
                <a:spcPts val="0"/>
              </a:spcAft>
              <a:buClr>
                <a:schemeClr val="dk1"/>
              </a:buClr>
              <a:buSzPct val="100000"/>
              <a:buFont typeface="Arial"/>
              <a:buNone/>
            </a:pPr>
            <a:endParaRPr sz="3200" b="0" i="0" u="none" strike="noStrike" cap="none">
              <a:solidFill>
                <a:schemeClr val="dk1"/>
              </a:solidFill>
              <a:latin typeface="Times New Roman"/>
              <a:ea typeface="Times New Roman"/>
              <a:cs typeface="Times New Roman"/>
              <a:sym typeface="Times New Roman"/>
            </a:endParaRPr>
          </a:p>
        </p:txBody>
      </p:sp>
      <p:pic>
        <p:nvPicPr>
          <p:cNvPr id="236" name="Shape 236"/>
          <p:cNvPicPr preferRelativeResize="0"/>
          <p:nvPr/>
        </p:nvPicPr>
        <p:blipFill>
          <a:blip r:embed="rId5">
            <a:alphaModFix/>
          </a:blip>
          <a:stretch>
            <a:fillRect/>
          </a:stretch>
        </p:blipFill>
        <p:spPr>
          <a:xfrm>
            <a:off x="2715426" y="5009500"/>
            <a:ext cx="4022000" cy="1514650"/>
          </a:xfrm>
          <a:prstGeom prst="rect">
            <a:avLst/>
          </a:prstGeom>
          <a:noFill/>
          <a:ln>
            <a:noFill/>
          </a:ln>
        </p:spPr>
      </p:pic>
    </p:spTree>
    <p:extLst>
      <p:ext uri="{BB962C8B-B14F-4D97-AF65-F5344CB8AC3E}">
        <p14:creationId xmlns:p14="http://schemas.microsoft.com/office/powerpoint/2010/main" val="227529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dt" idx="10"/>
          </p:nvPr>
        </p:nvSpPr>
        <p:spPr>
          <a:xfrm>
            <a:off x="457200" y="6356350"/>
            <a:ext cx="2133600" cy="365125"/>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SzPct val="25000"/>
              <a:buNone/>
            </a:pPr>
            <a:endParaRPr sz="1400" b="0" i="0" u="none" strike="noStrike" cap="none">
              <a:solidFill>
                <a:schemeClr val="dk1"/>
              </a:solidFill>
              <a:latin typeface="Times New Roman"/>
              <a:ea typeface="Times New Roman"/>
              <a:cs typeface="Times New Roman"/>
              <a:sym typeface="Times New Roman"/>
            </a:endParaRPr>
          </a:p>
        </p:txBody>
      </p:sp>
      <p:sp>
        <p:nvSpPr>
          <p:cNvPr id="244" name="Shape 244"/>
          <p:cNvSpPr txBox="1">
            <a:spLocks noGrp="1"/>
          </p:cNvSpPr>
          <p:nvPr>
            <p:ph type="ftr" idx="4294967295"/>
          </p:nvPr>
        </p:nvSpPr>
        <p:spPr>
          <a:xfrm>
            <a:off x="3124200" y="6248400"/>
            <a:ext cx="2895600" cy="4572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SzPct val="25000"/>
              <a:buNone/>
            </a:pPr>
            <a:endParaRPr sz="1400" b="0" i="0" u="none" strike="noStrike" cap="none">
              <a:solidFill>
                <a:schemeClr val="dk1"/>
              </a:solidFill>
              <a:latin typeface="Times New Roman"/>
              <a:ea typeface="Times New Roman"/>
              <a:cs typeface="Times New Roman"/>
              <a:sym typeface="Times New Roman"/>
            </a:endParaRPr>
          </a:p>
        </p:txBody>
      </p:sp>
      <p:sp>
        <p:nvSpPr>
          <p:cNvPr id="245" name="Shape 245"/>
          <p:cNvSpPr txBox="1">
            <a:spLocks noGrp="1"/>
          </p:cNvSpPr>
          <p:nvPr>
            <p:ph type="title"/>
          </p:nvPr>
        </p:nvSpPr>
        <p:spPr>
          <a:xfrm>
            <a:off x="266700" y="228463"/>
            <a:ext cx="8610600" cy="10209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a:solidFill>
                  <a:schemeClr val="dk1"/>
                </a:solidFill>
                <a:latin typeface="Times New Roman"/>
                <a:ea typeface="Times New Roman"/>
                <a:cs typeface="Times New Roman"/>
                <a:sym typeface="Times New Roman"/>
              </a:rPr>
              <a:t>Elevator-Pitch</a:t>
            </a:r>
          </a:p>
        </p:txBody>
      </p:sp>
      <p:sp>
        <p:nvSpPr>
          <p:cNvPr id="246" name="Shape 246"/>
          <p:cNvSpPr txBox="1">
            <a:spLocks noGrp="1"/>
          </p:cNvSpPr>
          <p:nvPr>
            <p:ph type="body" idx="1"/>
          </p:nvPr>
        </p:nvSpPr>
        <p:spPr>
          <a:xfrm>
            <a:off x="152400" y="1249375"/>
            <a:ext cx="8610600" cy="47547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100">
                <a:solidFill>
                  <a:srgbClr val="000000"/>
                </a:solidFill>
                <a:latin typeface="Arial"/>
                <a:ea typeface="Arial"/>
                <a:cs typeface="Arial"/>
                <a:sym typeface="Arial"/>
              </a:rPr>
              <a:t>						</a:t>
            </a:r>
          </a:p>
          <a:p>
            <a:pPr marL="0" marR="0" lvl="0" indent="0" algn="l" rtl="0">
              <a:lnSpc>
                <a:spcPct val="100000"/>
              </a:lnSpc>
              <a:spcBef>
                <a:spcPts val="0"/>
              </a:spcBef>
              <a:spcAft>
                <a:spcPts val="0"/>
              </a:spcAft>
              <a:buNone/>
            </a:pPr>
            <a:r>
              <a:rPr lang="en-US" sz="3600" b="1">
                <a:solidFill>
                  <a:srgbClr val="1155CC"/>
                </a:solidFill>
                <a:latin typeface="Times New Roman"/>
                <a:ea typeface="Times New Roman"/>
                <a:cs typeface="Times New Roman"/>
                <a:sym typeface="Times New Roman"/>
              </a:rPr>
              <a:t>B-tree: </a:t>
            </a:r>
          </a:p>
          <a:p>
            <a:pPr marL="342900" marR="0" lvl="0" indent="-330200" algn="l" rtl="0">
              <a:lnSpc>
                <a:spcPct val="100000"/>
              </a:lnSpc>
              <a:spcBef>
                <a:spcPts val="0"/>
              </a:spcBef>
              <a:spcAft>
                <a:spcPts val="0"/>
              </a:spcAft>
              <a:buSzPct val="100000"/>
            </a:pPr>
            <a:r>
              <a:rPr lang="en-US" sz="3000">
                <a:solidFill>
                  <a:srgbClr val="000000"/>
                </a:solidFill>
                <a:latin typeface="Times New Roman"/>
                <a:ea typeface="Times New Roman"/>
                <a:cs typeface="Times New Roman"/>
                <a:sym typeface="Times New Roman"/>
              </a:rPr>
              <a:t>most commonly used</a:t>
            </a:r>
          </a:p>
          <a:p>
            <a:pPr marL="342900" marR="0" lvl="0" indent="-330200" algn="l" rtl="0">
              <a:lnSpc>
                <a:spcPct val="100000"/>
              </a:lnSpc>
              <a:spcBef>
                <a:spcPts val="0"/>
              </a:spcBef>
              <a:spcAft>
                <a:spcPts val="0"/>
              </a:spcAft>
              <a:buClr>
                <a:srgbClr val="000000"/>
              </a:buClr>
              <a:buSzPct val="100000"/>
              <a:buFont typeface="Times New Roman"/>
            </a:pPr>
            <a:r>
              <a:rPr lang="en-US" sz="3000">
                <a:solidFill>
                  <a:srgbClr val="000000"/>
                </a:solidFill>
                <a:latin typeface="Times New Roman"/>
                <a:ea typeface="Times New Roman"/>
                <a:cs typeface="Times New Roman"/>
                <a:sym typeface="Times New Roman"/>
              </a:rPr>
              <a:t>they do fewer disk I/O operations to run a lookup compared to other balanced trees. </a:t>
            </a:r>
          </a:p>
          <a:p>
            <a:pPr marL="0" marR="0" lvl="0" indent="0" algn="l" rtl="0">
              <a:lnSpc>
                <a:spcPct val="100000"/>
              </a:lnSpc>
              <a:spcBef>
                <a:spcPts val="0"/>
              </a:spcBef>
              <a:spcAft>
                <a:spcPts val="0"/>
              </a:spcAft>
              <a:buNone/>
            </a:pPr>
            <a:r>
              <a:rPr lang="en-US" sz="3600" b="1">
                <a:solidFill>
                  <a:srgbClr val="1155CC"/>
                </a:solidFill>
                <a:latin typeface="Times New Roman"/>
                <a:ea typeface="Times New Roman"/>
                <a:cs typeface="Times New Roman"/>
                <a:sym typeface="Times New Roman"/>
              </a:rPr>
              <a:t>Skip-List : </a:t>
            </a:r>
          </a:p>
          <a:p>
            <a:pPr marL="457200" marR="0" lvl="0" indent="-419100" algn="l" rtl="0">
              <a:lnSpc>
                <a:spcPct val="100000"/>
              </a:lnSpc>
              <a:spcBef>
                <a:spcPts val="0"/>
              </a:spcBef>
              <a:spcAft>
                <a:spcPts val="0"/>
              </a:spcAft>
              <a:buClr>
                <a:srgbClr val="000000"/>
              </a:buClr>
              <a:buSzPct val="100000"/>
              <a:buFont typeface="Times New Roman"/>
            </a:pPr>
            <a:r>
              <a:rPr lang="en-US" sz="3000">
                <a:solidFill>
                  <a:srgbClr val="000000"/>
                </a:solidFill>
                <a:latin typeface="Times New Roman"/>
                <a:ea typeface="Times New Roman"/>
                <a:cs typeface="Times New Roman"/>
                <a:sym typeface="Times New Roman"/>
              </a:rPr>
              <a:t>use probabilistic balancing rather than strictly enforced balancing</a:t>
            </a:r>
          </a:p>
          <a:p>
            <a:pPr marL="457200" marR="0" lvl="0" indent="-419100" algn="l" rtl="0">
              <a:lnSpc>
                <a:spcPct val="100000"/>
              </a:lnSpc>
              <a:spcBef>
                <a:spcPts val="0"/>
              </a:spcBef>
              <a:spcAft>
                <a:spcPts val="0"/>
              </a:spcAft>
              <a:buClr>
                <a:srgbClr val="000000"/>
              </a:buClr>
              <a:buSzPct val="100000"/>
              <a:buFont typeface="Times New Roman"/>
            </a:pPr>
            <a:r>
              <a:rPr lang="en-US" sz="3000">
                <a:solidFill>
                  <a:srgbClr val="000000"/>
                </a:solidFill>
                <a:latin typeface="Times New Roman"/>
                <a:ea typeface="Times New Roman"/>
                <a:cs typeface="Times New Roman"/>
                <a:sym typeface="Times New Roman"/>
              </a:rPr>
              <a:t>easy to implement, extend and modify</a:t>
            </a:r>
          </a:p>
          <a:p>
            <a:pPr marL="0" marR="0" lvl="0" indent="0" algn="l" rtl="0">
              <a:lnSpc>
                <a:spcPct val="100000"/>
              </a:lnSpc>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1315660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dt" idx="10"/>
          </p:nvPr>
        </p:nvSpPr>
        <p:spPr>
          <a:xfrm>
            <a:off x="457200" y="6356350"/>
            <a:ext cx="2133600" cy="365125"/>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SzPct val="25000"/>
              <a:buNone/>
            </a:pPr>
            <a:endParaRPr sz="1400" b="0" i="0" u="none" strike="noStrike" cap="none">
              <a:solidFill>
                <a:schemeClr val="dk1"/>
              </a:solidFill>
              <a:latin typeface="Times New Roman"/>
              <a:ea typeface="Times New Roman"/>
              <a:cs typeface="Times New Roman"/>
              <a:sym typeface="Times New Roman"/>
            </a:endParaRPr>
          </a:p>
        </p:txBody>
      </p:sp>
      <p:sp>
        <p:nvSpPr>
          <p:cNvPr id="255" name="Shape 255"/>
          <p:cNvSpPr txBox="1">
            <a:spLocks noGrp="1"/>
          </p:cNvSpPr>
          <p:nvPr>
            <p:ph type="ftr" idx="4294967295"/>
          </p:nvPr>
        </p:nvSpPr>
        <p:spPr>
          <a:xfrm>
            <a:off x="3124200" y="6248400"/>
            <a:ext cx="2895600" cy="4572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SzPct val="25000"/>
              <a:buNone/>
            </a:pPr>
            <a:endParaRPr sz="1400" b="0" i="0" u="none" strike="noStrike" cap="none">
              <a:solidFill>
                <a:schemeClr val="dk1"/>
              </a:solidFill>
              <a:latin typeface="Times New Roman"/>
              <a:ea typeface="Times New Roman"/>
              <a:cs typeface="Times New Roman"/>
              <a:sym typeface="Times New Roman"/>
            </a:endParaRPr>
          </a:p>
        </p:txBody>
      </p:sp>
      <p:sp>
        <p:nvSpPr>
          <p:cNvPr id="256" name="Shape 256"/>
          <p:cNvSpPr txBox="1">
            <a:spLocks noGrp="1"/>
          </p:cNvSpPr>
          <p:nvPr>
            <p:ph type="title"/>
          </p:nvPr>
        </p:nvSpPr>
        <p:spPr>
          <a:xfrm>
            <a:off x="152400" y="274638"/>
            <a:ext cx="8610600" cy="1020762"/>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a:solidFill>
                  <a:schemeClr val="dk1"/>
                </a:solidFill>
                <a:latin typeface="Times New Roman"/>
                <a:ea typeface="Times New Roman"/>
                <a:cs typeface="Times New Roman"/>
                <a:sym typeface="Times New Roman"/>
              </a:rPr>
              <a:t>Deliverables</a:t>
            </a:r>
          </a:p>
        </p:txBody>
      </p:sp>
      <p:sp>
        <p:nvSpPr>
          <p:cNvPr id="257" name="Shape 257"/>
          <p:cNvSpPr txBox="1">
            <a:spLocks noGrp="1"/>
          </p:cNvSpPr>
          <p:nvPr>
            <p:ph type="body" idx="1"/>
          </p:nvPr>
        </p:nvSpPr>
        <p:spPr>
          <a:xfrm>
            <a:off x="152400" y="1371600"/>
            <a:ext cx="8610600" cy="4754563"/>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3200" b="0" i="0" u="none" strike="noStrike" cap="none">
                <a:solidFill>
                  <a:schemeClr val="dk1"/>
                </a:solidFill>
                <a:latin typeface="Times New Roman"/>
                <a:ea typeface="Times New Roman"/>
                <a:cs typeface="Times New Roman"/>
                <a:sym typeface="Times New Roman"/>
              </a:rPr>
              <a:t>What to expect at the end? </a:t>
            </a:r>
            <a:r>
              <a:rPr lang="en-US" sz="2400">
                <a:solidFill>
                  <a:srgbClr val="005878"/>
                </a:solidFill>
                <a:latin typeface="Times New Roman"/>
                <a:ea typeface="Times New Roman"/>
                <a:cs typeface="Times New Roman"/>
                <a:sym typeface="Times New Roman"/>
              </a:rPr>
              <a:t>A Research Survey provides a perspective of existing work and far reaching about B-Trees and Skip Lists improving the database performance.</a:t>
            </a:r>
          </a:p>
          <a:p>
            <a:pPr marL="457200" marR="0" lvl="0" indent="-228600" algn="l" rtl="0">
              <a:spcBef>
                <a:spcPts val="0"/>
              </a:spcBef>
              <a:spcAft>
                <a:spcPts val="0"/>
              </a:spcAft>
              <a:buFont typeface="Times New Roman"/>
            </a:pPr>
            <a:r>
              <a:rPr lang="en-US">
                <a:latin typeface="Times New Roman"/>
                <a:ea typeface="Times New Roman"/>
                <a:cs typeface="Times New Roman"/>
                <a:sym typeface="Times New Roman"/>
              </a:rPr>
              <a:t>What is your contribution?</a:t>
            </a:r>
            <a:r>
              <a:rPr lang="en-US" sz="2400">
                <a:solidFill>
                  <a:srgbClr val="005878"/>
                </a:solidFill>
                <a:latin typeface="Times New Roman"/>
                <a:ea typeface="Times New Roman"/>
                <a:cs typeface="Times New Roman"/>
                <a:sym typeface="Times New Roman"/>
              </a:rPr>
              <a:t>Analysis and compare these two structures in DBMS performance.</a:t>
            </a:r>
          </a:p>
          <a:p>
            <a:pPr marL="342900" marR="0" lvl="0" indent="-342900" algn="l" rtl="0">
              <a:spcBef>
                <a:spcPts val="640"/>
              </a:spcBef>
              <a:spcAft>
                <a:spcPts val="0"/>
              </a:spcAft>
              <a:buClr>
                <a:schemeClr val="dk1"/>
              </a:buClr>
              <a:buSzPct val="100000"/>
              <a:buFont typeface="Arial"/>
              <a:buChar char="•"/>
            </a:pPr>
            <a:r>
              <a:rPr lang="en-US" sz="3200" b="0" i="0" u="none" strike="noStrike" cap="none">
                <a:solidFill>
                  <a:schemeClr val="dk1"/>
                </a:solidFill>
                <a:latin typeface="Times New Roman"/>
                <a:ea typeface="Times New Roman"/>
                <a:cs typeface="Times New Roman"/>
                <a:sym typeface="Times New Roman"/>
              </a:rPr>
              <a:t>How many hours a week starting today would you spend in this project?    </a:t>
            </a:r>
            <a:r>
              <a:rPr lang="en-US" sz="2400">
                <a:solidFill>
                  <a:srgbClr val="005878"/>
                </a:solidFill>
                <a:latin typeface="Times New Roman"/>
                <a:ea typeface="Times New Roman"/>
                <a:cs typeface="Times New Roman"/>
                <a:sym typeface="Times New Roman"/>
              </a:rPr>
              <a:t>15-25</a:t>
            </a:r>
          </a:p>
          <a:p>
            <a:pPr marL="342900" marR="0" lvl="0" indent="-342900" algn="l" rtl="0">
              <a:spcBef>
                <a:spcPts val="640"/>
              </a:spcBef>
              <a:spcAft>
                <a:spcPts val="0"/>
              </a:spcAft>
              <a:buClr>
                <a:schemeClr val="dk1"/>
              </a:buClr>
              <a:buSzPct val="100000"/>
              <a:buFont typeface="Arial"/>
              <a:buChar char="•"/>
            </a:pPr>
            <a:r>
              <a:rPr lang="en-US" sz="3200" b="0" i="0" u="none" strike="noStrike" cap="none">
                <a:solidFill>
                  <a:schemeClr val="dk1"/>
                </a:solidFill>
                <a:latin typeface="Times New Roman"/>
                <a:ea typeface="Times New Roman"/>
                <a:cs typeface="Times New Roman"/>
                <a:sym typeface="Times New Roman"/>
              </a:rPr>
              <a:t>How does this measures the outcome? </a:t>
            </a:r>
            <a:r>
              <a:rPr lang="en-US" sz="2400">
                <a:solidFill>
                  <a:srgbClr val="005878"/>
                </a:solidFill>
                <a:latin typeface="Times New Roman"/>
                <a:ea typeface="Times New Roman"/>
                <a:cs typeface="Times New Roman"/>
                <a:sym typeface="Times New Roman"/>
              </a:rPr>
              <a:t>I will go through and discuss plenty of papers with my group to research deeply with this topic.</a:t>
            </a:r>
          </a:p>
          <a:p>
            <a:pPr marL="342900" marR="0" lvl="0" indent="-342900" algn="l" rtl="0">
              <a:spcBef>
                <a:spcPts val="640"/>
              </a:spcBef>
              <a:spcAft>
                <a:spcPts val="0"/>
              </a:spcAft>
              <a:buClr>
                <a:schemeClr val="dk1"/>
              </a:buClr>
              <a:buSzPct val="100000"/>
              <a:buFont typeface="Arial"/>
              <a:buChar char="•"/>
            </a:pPr>
            <a:r>
              <a:rPr lang="en-US" sz="3200" b="0" i="0" u="none" strike="noStrike" cap="none">
                <a:solidFill>
                  <a:schemeClr val="dk1"/>
                </a:solidFill>
                <a:latin typeface="Times New Roman"/>
                <a:ea typeface="Times New Roman"/>
                <a:cs typeface="Times New Roman"/>
                <a:sym typeface="Times New Roman"/>
              </a:rPr>
              <a:t>How many references would you have?</a:t>
            </a:r>
            <a:r>
              <a:rPr lang="en-US"/>
              <a:t>   </a:t>
            </a:r>
            <a:r>
              <a:rPr lang="en-US" sz="2400">
                <a:solidFill>
                  <a:srgbClr val="005878"/>
                </a:solidFill>
                <a:latin typeface="Times New Roman"/>
                <a:ea typeface="Times New Roman"/>
                <a:cs typeface="Times New Roman"/>
                <a:sym typeface="Times New Roman"/>
              </a:rPr>
              <a:t>45-60</a:t>
            </a:r>
          </a:p>
          <a:p>
            <a:pPr marL="342900" marR="0" lvl="0" indent="-342900" algn="l" rtl="0">
              <a:spcBef>
                <a:spcPts val="640"/>
              </a:spcBef>
              <a:spcAft>
                <a:spcPts val="0"/>
              </a:spcAft>
              <a:buClr>
                <a:schemeClr val="dk1"/>
              </a:buClr>
              <a:buSzPct val="100000"/>
              <a:buFont typeface="Arial"/>
              <a:buNone/>
            </a:pPr>
            <a:endParaRPr sz="3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20122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ctrTitle"/>
          </p:nvPr>
        </p:nvSpPr>
        <p:spPr>
          <a:xfrm>
            <a:off x="304800" y="1371601"/>
            <a:ext cx="8534400" cy="1143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000" b="1" i="0" u="none" strike="noStrike" cap="none">
                <a:solidFill>
                  <a:schemeClr val="dk1"/>
                </a:solidFill>
                <a:latin typeface="Calibri"/>
                <a:ea typeface="Calibri"/>
                <a:cs typeface="Calibri"/>
                <a:sym typeface="Calibri"/>
              </a:rPr>
              <a:t>COP 5725</a:t>
            </a:r>
          </a:p>
        </p:txBody>
      </p:sp>
      <p:sp>
        <p:nvSpPr>
          <p:cNvPr id="264" name="Shape 264"/>
          <p:cNvSpPr txBox="1">
            <a:spLocks noGrp="1"/>
          </p:cNvSpPr>
          <p:nvPr>
            <p:ph type="subTitle" idx="1"/>
          </p:nvPr>
        </p:nvSpPr>
        <p:spPr>
          <a:xfrm>
            <a:off x="755700" y="2613575"/>
            <a:ext cx="7467600" cy="3505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800" b="1" i="0" u="none" strike="noStrike" cap="none" dirty="0">
                <a:solidFill>
                  <a:schemeClr val="dk1"/>
                </a:solidFill>
                <a:latin typeface="Calibri"/>
                <a:ea typeface="Calibri"/>
                <a:cs typeface="Calibri"/>
                <a:sym typeface="Calibri"/>
              </a:rPr>
              <a:t>School of Computer and Information Sciences</a:t>
            </a:r>
            <a:br>
              <a:rPr lang="en-US" sz="2800" b="1" i="0" u="none" strike="noStrike" cap="none" dirty="0">
                <a:solidFill>
                  <a:srgbClr val="0000FF"/>
                </a:solidFill>
                <a:latin typeface="Calibri"/>
                <a:ea typeface="Calibri"/>
                <a:cs typeface="Calibri"/>
                <a:sym typeface="Calibri"/>
              </a:rPr>
            </a:br>
            <a:r>
              <a:rPr lang="en-US" sz="2800" b="1" i="0" u="none" strike="noStrike" cap="none" dirty="0">
                <a:solidFill>
                  <a:srgbClr val="0000FF"/>
                </a:solidFill>
                <a:latin typeface="Calibri"/>
                <a:ea typeface="Calibri"/>
                <a:cs typeface="Calibri"/>
                <a:sym typeface="Calibri"/>
              </a:rPr>
              <a:t>Richard Rodriguez    </a:t>
            </a:r>
          </a:p>
          <a:p>
            <a:pPr marL="0" marR="0" lvl="0" indent="0" algn="ctr" rtl="0">
              <a:lnSpc>
                <a:spcPct val="100000"/>
              </a:lnSpc>
              <a:spcBef>
                <a:spcPts val="560"/>
              </a:spcBef>
              <a:spcAft>
                <a:spcPts val="0"/>
              </a:spcAft>
              <a:buClr>
                <a:srgbClr val="0000FF"/>
              </a:buClr>
              <a:buSzPct val="25000"/>
              <a:buFont typeface="Arial"/>
              <a:buNone/>
            </a:pPr>
            <a:r>
              <a:rPr lang="en-US" sz="2800" b="1" i="0" u="none" strike="noStrike" cap="none" dirty="0" err="1">
                <a:solidFill>
                  <a:srgbClr val="0000FF"/>
                </a:solidFill>
                <a:latin typeface="Calibri"/>
                <a:ea typeface="Calibri"/>
                <a:cs typeface="Calibri"/>
                <a:sym typeface="Calibri"/>
              </a:rPr>
              <a:t>Qiulin</a:t>
            </a:r>
            <a:r>
              <a:rPr lang="en-US" sz="2800" b="1" i="0" u="none" strike="noStrike" cap="none" dirty="0">
                <a:solidFill>
                  <a:srgbClr val="0000FF"/>
                </a:solidFill>
                <a:latin typeface="Calibri"/>
                <a:ea typeface="Calibri"/>
                <a:cs typeface="Calibri"/>
                <a:sym typeface="Calibri"/>
              </a:rPr>
              <a:t> Zhang   </a:t>
            </a:r>
          </a:p>
          <a:p>
            <a:pPr marL="0" marR="0" lvl="0" indent="0" algn="ctr" rtl="0">
              <a:lnSpc>
                <a:spcPct val="100000"/>
              </a:lnSpc>
              <a:spcBef>
                <a:spcPts val="560"/>
              </a:spcBef>
              <a:spcAft>
                <a:spcPts val="0"/>
              </a:spcAft>
              <a:buClr>
                <a:srgbClr val="0000FF"/>
              </a:buClr>
              <a:buSzPct val="25000"/>
              <a:buFont typeface="Arial"/>
              <a:buNone/>
            </a:pPr>
            <a:r>
              <a:rPr lang="en-US" sz="2800" b="1" i="0" u="none" strike="noStrike" cap="none" dirty="0">
                <a:solidFill>
                  <a:srgbClr val="0000FF"/>
                </a:solidFill>
                <a:latin typeface="Calibri"/>
                <a:ea typeface="Calibri"/>
                <a:cs typeface="Calibri"/>
                <a:sym typeface="Calibri"/>
              </a:rPr>
              <a:t>Juan Wang</a:t>
            </a:r>
          </a:p>
          <a:p>
            <a:pPr marL="0" marR="0" lvl="0" indent="0" algn="ctr" rtl="0">
              <a:lnSpc>
                <a:spcPct val="100000"/>
              </a:lnSpc>
              <a:spcBef>
                <a:spcPts val="560"/>
              </a:spcBef>
              <a:spcAft>
                <a:spcPts val="0"/>
              </a:spcAft>
              <a:buClr>
                <a:schemeClr val="dk1"/>
              </a:buClr>
              <a:buSzPct val="25000"/>
              <a:buFont typeface="Arial"/>
              <a:buNone/>
            </a:pPr>
            <a:r>
              <a:rPr lang="en-US" sz="2400" b="1" i="0" u="none" strike="noStrike" cap="none" dirty="0">
                <a:solidFill>
                  <a:schemeClr val="dk1"/>
                </a:solidFill>
                <a:latin typeface="Calibri"/>
                <a:ea typeface="Calibri"/>
                <a:cs typeface="Calibri"/>
                <a:sym typeface="Calibri"/>
              </a:rPr>
              <a:t>Person Presenting: </a:t>
            </a:r>
            <a:r>
              <a:rPr lang="en-US" sz="2400" b="1" i="0" u="none" strike="noStrike" cap="none" dirty="0" err="1">
                <a:solidFill>
                  <a:schemeClr val="dk1"/>
                </a:solidFill>
                <a:latin typeface="Calibri"/>
                <a:ea typeface="Calibri"/>
                <a:cs typeface="Calibri"/>
                <a:sym typeface="Calibri"/>
              </a:rPr>
              <a:t>Richi</a:t>
            </a:r>
            <a:r>
              <a:rPr lang="en-US" sz="2400" b="1" i="0" u="none" strike="noStrike" cap="none" dirty="0">
                <a:solidFill>
                  <a:schemeClr val="dk1"/>
                </a:solidFill>
                <a:latin typeface="Calibri"/>
                <a:ea typeface="Calibri"/>
                <a:cs typeface="Calibri"/>
                <a:sym typeface="Calibri"/>
              </a:rPr>
              <a:t> Rodriguez</a:t>
            </a:r>
          </a:p>
          <a:p>
            <a:pPr marL="0" marR="0" lvl="0" indent="0" algn="ctr" rtl="0">
              <a:lnSpc>
                <a:spcPct val="100000"/>
              </a:lnSpc>
              <a:spcBef>
                <a:spcPts val="560"/>
              </a:spcBef>
              <a:spcAft>
                <a:spcPts val="0"/>
              </a:spcAft>
              <a:buClr>
                <a:schemeClr val="dk1"/>
              </a:buClr>
              <a:buSzPct val="25000"/>
              <a:buFont typeface="Arial"/>
              <a:buNone/>
            </a:pPr>
            <a:r>
              <a:rPr lang="en-US" sz="2800" b="1" i="0" u="none" strike="noStrike" cap="none" dirty="0">
                <a:solidFill>
                  <a:schemeClr val="dk1"/>
                </a:solidFill>
                <a:latin typeface="Calibri"/>
                <a:ea typeface="Calibri"/>
                <a:cs typeface="Calibri"/>
                <a:sym typeface="Calibri"/>
              </a:rPr>
              <a:t>A Survey of DBMS Performance Improvements: B-Trees vs. Skip-Lists</a:t>
            </a:r>
          </a:p>
        </p:txBody>
      </p:sp>
      <p:pic>
        <p:nvPicPr>
          <p:cNvPr id="265" name="Shape 265"/>
          <p:cNvPicPr preferRelativeResize="0"/>
          <p:nvPr/>
        </p:nvPicPr>
        <p:blipFill rotWithShape="1">
          <a:blip r:embed="rId3">
            <a:alphaModFix/>
          </a:blip>
          <a:srcRect/>
          <a:stretch/>
        </p:blipFill>
        <p:spPr>
          <a:xfrm>
            <a:off x="-457200" y="1295400"/>
            <a:ext cx="1981200" cy="1981200"/>
          </a:xfrm>
          <a:prstGeom prst="rect">
            <a:avLst/>
          </a:prstGeom>
          <a:noFill/>
          <a:ln>
            <a:noFill/>
          </a:ln>
        </p:spPr>
      </p:pic>
      <p:pic>
        <p:nvPicPr>
          <p:cNvPr id="266" name="Shape 266"/>
          <p:cNvPicPr preferRelativeResize="0"/>
          <p:nvPr/>
        </p:nvPicPr>
        <p:blipFill rotWithShape="1">
          <a:blip r:embed="rId4">
            <a:alphaModFix/>
          </a:blip>
          <a:srcRect/>
          <a:stretch/>
        </p:blipFill>
        <p:spPr>
          <a:xfrm>
            <a:off x="7543800" y="1524000"/>
            <a:ext cx="1595084" cy="1196313"/>
          </a:xfrm>
          <a:prstGeom prst="rect">
            <a:avLst/>
          </a:prstGeom>
          <a:noFill/>
          <a:ln>
            <a:noFill/>
          </a:ln>
        </p:spPr>
      </p:pic>
      <p:sp>
        <p:nvSpPr>
          <p:cNvPr id="267" name="Shape 267"/>
          <p:cNvSpPr txBox="1"/>
          <p:nvPr/>
        </p:nvSpPr>
        <p:spPr>
          <a:xfrm>
            <a:off x="1066800" y="6400800"/>
            <a:ext cx="7467600" cy="3810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909090"/>
              </a:buClr>
              <a:buFont typeface="Arial"/>
              <a:buNone/>
            </a:pPr>
            <a:endParaRPr sz="1600" b="1"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5953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dt" idx="10"/>
          </p:nvPr>
        </p:nvSpPr>
        <p:spPr>
          <a:xfrm>
            <a:off x="457200" y="6356350"/>
            <a:ext cx="2133600" cy="3651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909090"/>
              </a:buClr>
              <a:buSzPct val="25000"/>
              <a:buFont typeface="Calibri"/>
              <a:buNone/>
            </a:pPr>
            <a:endParaRPr sz="1400" b="0" i="0" u="none" strike="noStrike" cap="none">
              <a:solidFill>
                <a:schemeClr val="dk1"/>
              </a:solidFill>
              <a:latin typeface="Times New Roman"/>
              <a:ea typeface="Times New Roman"/>
              <a:cs typeface="Times New Roman"/>
              <a:sym typeface="Times New Roman"/>
            </a:endParaRPr>
          </a:p>
        </p:txBody>
      </p:sp>
      <p:sp>
        <p:nvSpPr>
          <p:cNvPr id="276" name="Shape 276"/>
          <p:cNvSpPr txBox="1">
            <a:spLocks noGrp="1"/>
          </p:cNvSpPr>
          <p:nvPr>
            <p:ph type="ftr" idx="4294967295"/>
          </p:nvPr>
        </p:nvSpPr>
        <p:spPr>
          <a:xfrm>
            <a:off x="3124200" y="6248400"/>
            <a:ext cx="2895600" cy="4572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909090"/>
              </a:buClr>
              <a:buSzPct val="25000"/>
              <a:buFont typeface="Calibri"/>
              <a:buNone/>
            </a:pPr>
            <a:endParaRPr sz="1400" b="0" i="0" u="none" strike="noStrike" cap="none">
              <a:solidFill>
                <a:schemeClr val="dk1"/>
              </a:solidFill>
              <a:latin typeface="Times New Roman"/>
              <a:ea typeface="Times New Roman"/>
              <a:cs typeface="Times New Roman"/>
              <a:sym typeface="Times New Roman"/>
            </a:endParaRPr>
          </a:p>
        </p:txBody>
      </p:sp>
      <p:sp>
        <p:nvSpPr>
          <p:cNvPr id="277" name="Shape 277"/>
          <p:cNvSpPr txBox="1">
            <a:spLocks noGrp="1"/>
          </p:cNvSpPr>
          <p:nvPr>
            <p:ph type="title"/>
          </p:nvPr>
        </p:nvSpPr>
        <p:spPr>
          <a:xfrm>
            <a:off x="152400" y="274638"/>
            <a:ext cx="8610600" cy="10209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Times New Roman"/>
              <a:buNone/>
            </a:pPr>
            <a:r>
              <a:rPr lang="en-US" sz="4400" b="0" i="0" u="none" strike="noStrike" cap="none">
                <a:solidFill>
                  <a:schemeClr val="dk1"/>
                </a:solidFill>
                <a:latin typeface="Times New Roman"/>
                <a:ea typeface="Times New Roman"/>
                <a:cs typeface="Times New Roman"/>
                <a:sym typeface="Times New Roman"/>
              </a:rPr>
              <a:t>Introduction</a:t>
            </a:r>
          </a:p>
        </p:txBody>
      </p:sp>
      <p:sp>
        <p:nvSpPr>
          <p:cNvPr id="278" name="Shape 278"/>
          <p:cNvSpPr txBox="1">
            <a:spLocks noGrp="1"/>
          </p:cNvSpPr>
          <p:nvPr>
            <p:ph type="body" idx="1"/>
          </p:nvPr>
        </p:nvSpPr>
        <p:spPr>
          <a:xfrm>
            <a:off x="152400" y="1371600"/>
            <a:ext cx="8610600" cy="4754700"/>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200" b="0" i="0" u="none" strike="noStrike" cap="none">
                <a:solidFill>
                  <a:schemeClr val="dk1"/>
                </a:solidFill>
                <a:latin typeface="Times New Roman"/>
                <a:ea typeface="Times New Roman"/>
                <a:cs typeface="Times New Roman"/>
                <a:sym typeface="Times New Roman"/>
              </a:rPr>
              <a:t>What is it?</a:t>
            </a:r>
          </a:p>
          <a:p>
            <a:pPr marL="742950" marR="0" lvl="1" indent="-349250" algn="l" rtl="0">
              <a:lnSpc>
                <a:spcPct val="100000"/>
              </a:lnSpc>
              <a:spcBef>
                <a:spcPts val="0"/>
              </a:spcBef>
              <a:spcAft>
                <a:spcPts val="0"/>
              </a:spcAft>
              <a:buClr>
                <a:schemeClr val="dk1"/>
              </a:buClr>
              <a:buSzPct val="100000"/>
              <a:buFont typeface="Arial"/>
              <a:buChar char="•"/>
            </a:pPr>
            <a:r>
              <a:rPr lang="en-US" sz="2400" b="0" i="0" u="none" strike="noStrike" cap="none">
                <a:solidFill>
                  <a:srgbClr val="005878"/>
                </a:solidFill>
                <a:latin typeface="Times New Roman"/>
                <a:ea typeface="Times New Roman"/>
                <a:cs typeface="Times New Roman"/>
                <a:sym typeface="Times New Roman"/>
              </a:rPr>
              <a:t>B-Trees is one method of indexing data in a database.  There are other indexing methods, but B-Trees are preferred.</a:t>
            </a:r>
          </a:p>
          <a:p>
            <a:pPr marL="342900" marR="0" lvl="0" indent="-342900" algn="l" rtl="0">
              <a:lnSpc>
                <a:spcPct val="100000"/>
              </a:lnSpc>
              <a:spcBef>
                <a:spcPts val="640"/>
              </a:spcBef>
              <a:spcAft>
                <a:spcPts val="0"/>
              </a:spcAft>
              <a:buClr>
                <a:schemeClr val="dk1"/>
              </a:buClr>
              <a:buSzPct val="100000"/>
              <a:buFont typeface="Arial"/>
              <a:buChar char="•"/>
            </a:pPr>
            <a:r>
              <a:rPr lang="en-US" sz="3200" b="0" i="0" u="none" strike="noStrike" cap="none">
                <a:solidFill>
                  <a:schemeClr val="dk1"/>
                </a:solidFill>
                <a:latin typeface="Times New Roman"/>
                <a:ea typeface="Times New Roman"/>
                <a:cs typeface="Times New Roman"/>
                <a:sym typeface="Times New Roman"/>
              </a:rPr>
              <a:t>Why is it important?</a:t>
            </a:r>
          </a:p>
          <a:p>
            <a:pPr marL="742950" marR="0" lvl="1" indent="-349250" algn="l" rtl="0">
              <a:lnSpc>
                <a:spcPct val="100000"/>
              </a:lnSpc>
              <a:spcBef>
                <a:spcPts val="640"/>
              </a:spcBef>
              <a:spcAft>
                <a:spcPts val="0"/>
              </a:spcAft>
              <a:buClr>
                <a:schemeClr val="dk1"/>
              </a:buClr>
              <a:buSzPct val="100000"/>
              <a:buFont typeface="Arial"/>
              <a:buChar char="•"/>
            </a:pPr>
            <a:r>
              <a:rPr lang="en-US" sz="2400" b="0" i="0" u="none" strike="noStrike" cap="none">
                <a:solidFill>
                  <a:srgbClr val="005878"/>
                </a:solidFill>
                <a:latin typeface="Times New Roman"/>
                <a:ea typeface="Times New Roman"/>
                <a:cs typeface="Times New Roman"/>
                <a:sym typeface="Times New Roman"/>
              </a:rPr>
              <a:t>Storing large amounts of data is impractical if searching and/or performing operations on it takes a lifetime. B-Trees work on logarithmic time, thereby decrementing the search time.</a:t>
            </a:r>
          </a:p>
          <a:p>
            <a:pPr marL="342900" marR="0" lvl="0" indent="-342900" algn="l" rtl="0">
              <a:lnSpc>
                <a:spcPct val="100000"/>
              </a:lnSpc>
              <a:spcBef>
                <a:spcPts val="640"/>
              </a:spcBef>
              <a:spcAft>
                <a:spcPts val="0"/>
              </a:spcAft>
              <a:buClr>
                <a:schemeClr val="dk1"/>
              </a:buClr>
              <a:buSzPct val="100000"/>
              <a:buFont typeface="Arial"/>
              <a:buChar char="•"/>
            </a:pPr>
            <a:r>
              <a:rPr lang="en-US" sz="3200" b="0" i="0" u="none" strike="noStrike" cap="none">
                <a:solidFill>
                  <a:schemeClr val="dk1"/>
                </a:solidFill>
                <a:latin typeface="Times New Roman"/>
                <a:ea typeface="Times New Roman"/>
                <a:cs typeface="Times New Roman"/>
                <a:sym typeface="Times New Roman"/>
              </a:rPr>
              <a:t>How? (Methodology)</a:t>
            </a:r>
          </a:p>
          <a:p>
            <a:pPr marL="742950" marR="0" lvl="1" indent="-349250" algn="l" rtl="0">
              <a:lnSpc>
                <a:spcPct val="100000"/>
              </a:lnSpc>
              <a:spcBef>
                <a:spcPts val="640"/>
              </a:spcBef>
              <a:spcAft>
                <a:spcPts val="0"/>
              </a:spcAft>
              <a:buClr>
                <a:schemeClr val="dk1"/>
              </a:buClr>
              <a:buSzPct val="100000"/>
              <a:buFont typeface="Arial"/>
              <a:buChar char="•"/>
            </a:pPr>
            <a:r>
              <a:rPr lang="en-US" sz="2400" b="0" i="0" u="none" strike="noStrike" cap="none">
                <a:solidFill>
                  <a:srgbClr val="005878"/>
                </a:solidFill>
                <a:latin typeface="Times New Roman"/>
                <a:ea typeface="Times New Roman"/>
                <a:cs typeface="Times New Roman"/>
                <a:sym typeface="Times New Roman"/>
              </a:rPr>
              <a:t>B-Trees write large amounts of data to disk; they, however, use the efficiency of a binary search tree approach to minimize the wait on search operations.  This has led to other variants of B-Trees, but even those variants behave like regular B-Trees.</a:t>
            </a:r>
          </a:p>
          <a:p>
            <a:pPr marL="0" marR="0" lvl="0" indent="0" algn="l" rtl="0">
              <a:lnSpc>
                <a:spcPct val="100000"/>
              </a:lnSpc>
              <a:spcBef>
                <a:spcPts val="640"/>
              </a:spcBef>
              <a:spcAft>
                <a:spcPts val="0"/>
              </a:spcAft>
              <a:buClr>
                <a:schemeClr val="dk1"/>
              </a:buClr>
              <a:buSzPct val="25000"/>
              <a:buFont typeface="Arial"/>
              <a:buNone/>
            </a:pPr>
            <a:endParaRPr sz="32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ct val="25000"/>
              <a:buFont typeface="Arial"/>
              <a:buNone/>
            </a:pPr>
            <a:endParaRPr sz="3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70452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dt" idx="10"/>
          </p:nvPr>
        </p:nvSpPr>
        <p:spPr>
          <a:xfrm>
            <a:off x="457200" y="6356350"/>
            <a:ext cx="2133600" cy="3651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909090"/>
              </a:buClr>
              <a:buSzPct val="25000"/>
              <a:buFont typeface="Calibri"/>
              <a:buNone/>
            </a:pPr>
            <a:endParaRPr sz="1400" b="0" i="0" u="none" strike="noStrike" cap="none">
              <a:solidFill>
                <a:schemeClr val="dk1"/>
              </a:solidFill>
              <a:latin typeface="Times New Roman"/>
              <a:ea typeface="Times New Roman"/>
              <a:cs typeface="Times New Roman"/>
              <a:sym typeface="Times New Roman"/>
            </a:endParaRPr>
          </a:p>
        </p:txBody>
      </p:sp>
      <p:sp>
        <p:nvSpPr>
          <p:cNvPr id="287" name="Shape 287"/>
          <p:cNvSpPr txBox="1">
            <a:spLocks noGrp="1"/>
          </p:cNvSpPr>
          <p:nvPr>
            <p:ph type="ftr" idx="4294967295"/>
          </p:nvPr>
        </p:nvSpPr>
        <p:spPr>
          <a:xfrm>
            <a:off x="3124200" y="6248400"/>
            <a:ext cx="2895600" cy="4572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909090"/>
              </a:buClr>
              <a:buSzPct val="25000"/>
              <a:buFont typeface="Calibri"/>
              <a:buNone/>
            </a:pPr>
            <a:endParaRPr sz="1400" b="0" i="0" u="none" strike="noStrike" cap="none">
              <a:solidFill>
                <a:schemeClr val="dk1"/>
              </a:solidFill>
              <a:latin typeface="Times New Roman"/>
              <a:ea typeface="Times New Roman"/>
              <a:cs typeface="Times New Roman"/>
              <a:sym typeface="Times New Roman"/>
            </a:endParaRPr>
          </a:p>
        </p:txBody>
      </p:sp>
      <p:sp>
        <p:nvSpPr>
          <p:cNvPr id="288" name="Shape 288"/>
          <p:cNvSpPr txBox="1">
            <a:spLocks noGrp="1"/>
          </p:cNvSpPr>
          <p:nvPr>
            <p:ph type="title"/>
          </p:nvPr>
        </p:nvSpPr>
        <p:spPr>
          <a:xfrm>
            <a:off x="152400" y="274638"/>
            <a:ext cx="8610600" cy="10209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Times New Roman"/>
              <a:buNone/>
            </a:pPr>
            <a:r>
              <a:rPr lang="en-US" sz="4400" b="0" i="0" u="none" strike="noStrike" cap="none">
                <a:solidFill>
                  <a:schemeClr val="dk1"/>
                </a:solidFill>
                <a:latin typeface="Times New Roman"/>
                <a:ea typeface="Times New Roman"/>
                <a:cs typeface="Times New Roman"/>
                <a:sym typeface="Times New Roman"/>
              </a:rPr>
              <a:t>Elevator-Pitch</a:t>
            </a:r>
          </a:p>
        </p:txBody>
      </p:sp>
      <p:sp>
        <p:nvSpPr>
          <p:cNvPr id="289" name="Shape 289"/>
          <p:cNvSpPr txBox="1">
            <a:spLocks noGrp="1"/>
          </p:cNvSpPr>
          <p:nvPr>
            <p:ph type="body" idx="1"/>
          </p:nvPr>
        </p:nvSpPr>
        <p:spPr>
          <a:xfrm>
            <a:off x="152400" y="1371600"/>
            <a:ext cx="8610600" cy="47547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32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ct val="25000"/>
              <a:buFont typeface="Arial"/>
              <a:buNone/>
            </a:pPr>
            <a:endParaRPr sz="3200" b="0" i="0" u="none" strike="noStrike" cap="none">
              <a:solidFill>
                <a:schemeClr val="dk1"/>
              </a:solidFill>
              <a:latin typeface="Times New Roman"/>
              <a:ea typeface="Times New Roman"/>
              <a:cs typeface="Times New Roman"/>
              <a:sym typeface="Times New Roman"/>
            </a:endParaRPr>
          </a:p>
        </p:txBody>
      </p:sp>
      <p:grpSp>
        <p:nvGrpSpPr>
          <p:cNvPr id="290" name="Shape 290"/>
          <p:cNvGrpSpPr/>
          <p:nvPr/>
        </p:nvGrpSpPr>
        <p:grpSpPr>
          <a:xfrm>
            <a:off x="1137557" y="1141413"/>
            <a:ext cx="1823358" cy="1718067"/>
            <a:chOff x="883312" y="1156593"/>
            <a:chExt cx="1823358" cy="1718067"/>
          </a:xfrm>
        </p:grpSpPr>
        <p:pic>
          <p:nvPicPr>
            <p:cNvPr id="291" name="Shape 291"/>
            <p:cNvPicPr preferRelativeResize="0"/>
            <p:nvPr/>
          </p:nvPicPr>
          <p:blipFill rotWithShape="1">
            <a:blip r:embed="rId3">
              <a:alphaModFix/>
            </a:blip>
            <a:srcRect/>
            <a:stretch/>
          </p:blipFill>
          <p:spPr>
            <a:xfrm>
              <a:off x="883312" y="1480050"/>
              <a:ext cx="1823358" cy="1394610"/>
            </a:xfrm>
            <a:prstGeom prst="rect">
              <a:avLst/>
            </a:prstGeom>
            <a:noFill/>
            <a:ln>
              <a:noFill/>
            </a:ln>
          </p:spPr>
        </p:pic>
        <p:sp>
          <p:nvSpPr>
            <p:cNvPr id="292" name="Shape 292"/>
            <p:cNvSpPr txBox="1"/>
            <p:nvPr/>
          </p:nvSpPr>
          <p:spPr>
            <a:xfrm>
              <a:off x="1511972" y="1156593"/>
              <a:ext cx="570000" cy="307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BST</a:t>
              </a:r>
            </a:p>
          </p:txBody>
        </p:sp>
      </p:grpSp>
      <p:sp>
        <p:nvSpPr>
          <p:cNvPr id="293" name="Shape 293"/>
          <p:cNvSpPr/>
          <p:nvPr/>
        </p:nvSpPr>
        <p:spPr>
          <a:xfrm>
            <a:off x="3176588" y="2180983"/>
            <a:ext cx="915300" cy="253500"/>
          </a:xfrm>
          <a:prstGeom prst="rightArrow">
            <a:avLst>
              <a:gd name="adj1" fmla="val 50000"/>
              <a:gd name="adj2" fmla="val 50000"/>
            </a:avLst>
          </a:prstGeom>
          <a:solidFill>
            <a:schemeClr val="dk1"/>
          </a:solidFill>
          <a:ln w="25400" cap="flat" cmpd="sng">
            <a:solidFill>
              <a:srgbClr val="2D2D2D"/>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294" name="Shape 294"/>
          <p:cNvGrpSpPr/>
          <p:nvPr/>
        </p:nvGrpSpPr>
        <p:grpSpPr>
          <a:xfrm>
            <a:off x="4091847" y="1156593"/>
            <a:ext cx="4507826" cy="2310260"/>
            <a:chOff x="4091847" y="1156593"/>
            <a:chExt cx="4507826" cy="2310260"/>
          </a:xfrm>
        </p:grpSpPr>
        <p:pic>
          <p:nvPicPr>
            <p:cNvPr id="295" name="Shape 295"/>
            <p:cNvPicPr preferRelativeResize="0"/>
            <p:nvPr/>
          </p:nvPicPr>
          <p:blipFill rotWithShape="1">
            <a:blip r:embed="rId4">
              <a:alphaModFix/>
            </a:blip>
            <a:srcRect/>
            <a:stretch/>
          </p:blipFill>
          <p:spPr>
            <a:xfrm>
              <a:off x="4091847" y="1585060"/>
              <a:ext cx="4451783" cy="1881793"/>
            </a:xfrm>
            <a:prstGeom prst="rect">
              <a:avLst/>
            </a:prstGeom>
            <a:noFill/>
            <a:ln>
              <a:noFill/>
            </a:ln>
          </p:spPr>
        </p:pic>
        <p:sp>
          <p:nvSpPr>
            <p:cNvPr id="296" name="Shape 296"/>
            <p:cNvSpPr txBox="1"/>
            <p:nvPr/>
          </p:nvSpPr>
          <p:spPr>
            <a:xfrm>
              <a:off x="4822373" y="1156593"/>
              <a:ext cx="3777300" cy="307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Tree with Sibling Implementation</a:t>
              </a:r>
            </a:p>
          </p:txBody>
        </p:sp>
      </p:grpSp>
      <p:sp>
        <p:nvSpPr>
          <p:cNvPr id="297" name="Shape 297"/>
          <p:cNvSpPr/>
          <p:nvPr/>
        </p:nvSpPr>
        <p:spPr>
          <a:xfrm>
            <a:off x="1895513" y="3471711"/>
            <a:ext cx="307500" cy="456000"/>
          </a:xfrm>
          <a:prstGeom prst="downArrow">
            <a:avLst>
              <a:gd name="adj1" fmla="val 50000"/>
              <a:gd name="adj2" fmla="val 50000"/>
            </a:avLst>
          </a:prstGeom>
          <a:solidFill>
            <a:schemeClr val="dk1"/>
          </a:solidFill>
          <a:ln w="25400" cap="flat" cmpd="sng">
            <a:solidFill>
              <a:srgbClr val="2D2D2D"/>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98" name="Shape 298"/>
          <p:cNvSpPr/>
          <p:nvPr/>
        </p:nvSpPr>
        <p:spPr>
          <a:xfrm>
            <a:off x="6557321" y="3471711"/>
            <a:ext cx="307500" cy="456000"/>
          </a:xfrm>
          <a:prstGeom prst="downArrow">
            <a:avLst>
              <a:gd name="adj1" fmla="val 50000"/>
              <a:gd name="adj2" fmla="val 50000"/>
            </a:avLst>
          </a:prstGeom>
          <a:solidFill>
            <a:schemeClr val="dk1"/>
          </a:solidFill>
          <a:ln w="25400" cap="flat" cmpd="sng">
            <a:solidFill>
              <a:srgbClr val="2D2D2D"/>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99" name="Shape 299"/>
          <p:cNvPicPr preferRelativeResize="0"/>
          <p:nvPr/>
        </p:nvPicPr>
        <p:blipFill rotWithShape="1">
          <a:blip r:embed="rId5">
            <a:alphaModFix/>
          </a:blip>
          <a:srcRect/>
          <a:stretch/>
        </p:blipFill>
        <p:spPr>
          <a:xfrm>
            <a:off x="511227" y="4319044"/>
            <a:ext cx="3240588" cy="896070"/>
          </a:xfrm>
          <a:prstGeom prst="rect">
            <a:avLst/>
          </a:prstGeom>
          <a:noFill/>
          <a:ln>
            <a:noFill/>
          </a:ln>
        </p:spPr>
      </p:pic>
      <p:pic>
        <p:nvPicPr>
          <p:cNvPr id="300" name="Shape 300"/>
          <p:cNvPicPr preferRelativeResize="0"/>
          <p:nvPr/>
        </p:nvPicPr>
        <p:blipFill rotWithShape="1">
          <a:blip r:embed="rId6">
            <a:alphaModFix/>
          </a:blip>
          <a:srcRect/>
          <a:stretch/>
        </p:blipFill>
        <p:spPr>
          <a:xfrm>
            <a:off x="4822373" y="3824890"/>
            <a:ext cx="3717341" cy="2118046"/>
          </a:xfrm>
          <a:prstGeom prst="rect">
            <a:avLst/>
          </a:prstGeom>
          <a:noFill/>
          <a:ln>
            <a:noFill/>
          </a:ln>
        </p:spPr>
      </p:pic>
    </p:spTree>
    <p:extLst>
      <p:ext uri="{BB962C8B-B14F-4D97-AF65-F5344CB8AC3E}">
        <p14:creationId xmlns:p14="http://schemas.microsoft.com/office/powerpoint/2010/main" val="361173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294"/>
                                        </p:tgtEl>
                                        <p:attrNameLst>
                                          <p:attrName>style.visibility</p:attrName>
                                        </p:attrNameLst>
                                      </p:cBhvr>
                                      <p:to>
                                        <p:strVal val="visible"/>
                                      </p:to>
                                    </p:set>
                                    <p:anim calcmode="lin" valueType="num">
                                      <p:cBhvr additive="base">
                                        <p:cTn id="15" dur="500"/>
                                        <p:tgtEl>
                                          <p:spTgt spid="294"/>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9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299"/>
                                        </p:tgtEl>
                                        <p:attrNameLst>
                                          <p:attrName>style.visibility</p:attrName>
                                        </p:attrNameLst>
                                      </p:cBhvr>
                                      <p:to>
                                        <p:strVal val="visible"/>
                                      </p:to>
                                    </p:set>
                                    <p:anim calcmode="lin" valueType="num">
                                      <p:cBhvr additive="base">
                                        <p:cTn id="24" dur="500"/>
                                        <p:tgtEl>
                                          <p:spTgt spid="29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300"/>
                                        </p:tgtEl>
                                        <p:attrNameLst>
                                          <p:attrName>style.visibility</p:attrName>
                                        </p:attrNameLst>
                                      </p:cBhvr>
                                      <p:to>
                                        <p:strVal val="visible"/>
                                      </p:to>
                                    </p:set>
                                    <p:anim calcmode="lin" valueType="num">
                                      <p:cBhvr additive="base">
                                        <p:cTn id="33" dur="500"/>
                                        <p:tgtEl>
                                          <p:spTgt spid="300"/>
                                        </p:tgtEl>
                                        <p:attrNameLst>
                                          <p:attrName>ppt_w</p:attrName>
                                        </p:attrNameLst>
                                      </p:cBhvr>
                                      <p:tavLst>
                                        <p:tav tm="0">
                                          <p:val>
                                            <p:strVal val="0"/>
                                          </p:val>
                                        </p:tav>
                                        <p:tav tm="100000">
                                          <p:val>
                                            <p:strVal val="#ppt_w"/>
                                          </p:val>
                                        </p:tav>
                                      </p:tavLst>
                                    </p:anim>
                                    <p:anim calcmode="lin" valueType="num">
                                      <p:cBhvr additive="base">
                                        <p:cTn id="34" dur="500"/>
                                        <p:tgtEl>
                                          <p:spTgt spid="30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dt" idx="10"/>
          </p:nvPr>
        </p:nvSpPr>
        <p:spPr>
          <a:xfrm>
            <a:off x="457200" y="6356350"/>
            <a:ext cx="2133600" cy="3651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909090"/>
              </a:buClr>
              <a:buSzPct val="25000"/>
              <a:buFont typeface="Calibri"/>
              <a:buNone/>
            </a:pPr>
            <a:endParaRPr sz="1400" b="0" i="0" u="none" strike="noStrike" cap="none">
              <a:solidFill>
                <a:schemeClr val="dk1"/>
              </a:solidFill>
              <a:latin typeface="Times New Roman"/>
              <a:ea typeface="Times New Roman"/>
              <a:cs typeface="Times New Roman"/>
              <a:sym typeface="Times New Roman"/>
            </a:endParaRPr>
          </a:p>
        </p:txBody>
      </p:sp>
      <p:sp>
        <p:nvSpPr>
          <p:cNvPr id="309" name="Shape 309"/>
          <p:cNvSpPr txBox="1">
            <a:spLocks noGrp="1"/>
          </p:cNvSpPr>
          <p:nvPr>
            <p:ph type="ftr" idx="4294967295"/>
          </p:nvPr>
        </p:nvSpPr>
        <p:spPr>
          <a:xfrm>
            <a:off x="3124200" y="6248400"/>
            <a:ext cx="2895600" cy="4572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909090"/>
              </a:buClr>
              <a:buSzPct val="25000"/>
              <a:buFont typeface="Calibri"/>
              <a:buNone/>
            </a:pPr>
            <a:endParaRPr sz="1400" b="0" i="0" u="none" strike="noStrike" cap="none">
              <a:solidFill>
                <a:schemeClr val="dk1"/>
              </a:solidFill>
              <a:latin typeface="Times New Roman"/>
              <a:ea typeface="Times New Roman"/>
              <a:cs typeface="Times New Roman"/>
              <a:sym typeface="Times New Roman"/>
            </a:endParaRPr>
          </a:p>
        </p:txBody>
      </p:sp>
      <p:sp>
        <p:nvSpPr>
          <p:cNvPr id="310" name="Shape 310"/>
          <p:cNvSpPr txBox="1">
            <a:spLocks noGrp="1"/>
          </p:cNvSpPr>
          <p:nvPr>
            <p:ph type="title"/>
          </p:nvPr>
        </p:nvSpPr>
        <p:spPr>
          <a:xfrm>
            <a:off x="152400" y="274638"/>
            <a:ext cx="8610600" cy="10209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Times New Roman"/>
              <a:buNone/>
            </a:pPr>
            <a:r>
              <a:rPr lang="en-US" sz="4400" b="0" i="0" u="none" strike="noStrike" cap="none">
                <a:solidFill>
                  <a:schemeClr val="dk1"/>
                </a:solidFill>
                <a:latin typeface="Times New Roman"/>
                <a:ea typeface="Times New Roman"/>
                <a:cs typeface="Times New Roman"/>
                <a:sym typeface="Times New Roman"/>
              </a:rPr>
              <a:t>Deliverables</a:t>
            </a:r>
          </a:p>
        </p:txBody>
      </p:sp>
      <p:sp>
        <p:nvSpPr>
          <p:cNvPr id="311" name="Shape 311"/>
          <p:cNvSpPr txBox="1">
            <a:spLocks noGrp="1"/>
          </p:cNvSpPr>
          <p:nvPr>
            <p:ph type="body" idx="1"/>
          </p:nvPr>
        </p:nvSpPr>
        <p:spPr>
          <a:xfrm>
            <a:off x="152400" y="1233948"/>
            <a:ext cx="8610600" cy="4892100"/>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strike="noStrike" cap="none">
                <a:solidFill>
                  <a:schemeClr val="dk1"/>
                </a:solidFill>
                <a:latin typeface="Times New Roman"/>
                <a:ea typeface="Times New Roman"/>
                <a:cs typeface="Times New Roman"/>
                <a:sym typeface="Times New Roman"/>
              </a:rPr>
              <a:t>What to expect at the end? </a:t>
            </a:r>
            <a:r>
              <a:rPr lang="en-US" sz="2400" b="0" i="0" u="none" strike="noStrike" cap="none">
                <a:solidFill>
                  <a:srgbClr val="005878"/>
                </a:solidFill>
                <a:latin typeface="Times New Roman"/>
                <a:ea typeface="Times New Roman"/>
                <a:cs typeface="Times New Roman"/>
                <a:sym typeface="Times New Roman"/>
              </a:rPr>
              <a:t>A research survey on how B-Trees and Skip Lists affect the performance of databases.</a:t>
            </a:r>
          </a:p>
          <a:p>
            <a:pPr marL="342900" marR="0" lvl="0" indent="-342900" algn="l" rtl="0">
              <a:lnSpc>
                <a:spcPct val="100000"/>
              </a:lnSpc>
              <a:spcBef>
                <a:spcPts val="640"/>
              </a:spcBef>
              <a:spcAft>
                <a:spcPts val="0"/>
              </a:spcAft>
              <a:buClr>
                <a:schemeClr val="dk1"/>
              </a:buClr>
              <a:buSzPct val="100000"/>
              <a:buFont typeface="Arial"/>
              <a:buChar char="•"/>
            </a:pPr>
            <a:r>
              <a:rPr lang="en-US" sz="2800" b="0" i="0" u="none" strike="noStrike" cap="none">
                <a:solidFill>
                  <a:schemeClr val="dk1"/>
                </a:solidFill>
                <a:latin typeface="Times New Roman"/>
                <a:ea typeface="Times New Roman"/>
                <a:cs typeface="Times New Roman"/>
                <a:sym typeface="Times New Roman"/>
              </a:rPr>
              <a:t>What is your contribution? </a:t>
            </a:r>
            <a:r>
              <a:rPr lang="en-US" sz="2400" b="0" i="0" u="none" strike="noStrike" cap="none">
                <a:solidFill>
                  <a:srgbClr val="005878"/>
                </a:solidFill>
                <a:latin typeface="Times New Roman"/>
                <a:ea typeface="Times New Roman"/>
                <a:cs typeface="Times New Roman"/>
                <a:sym typeface="Times New Roman"/>
              </a:rPr>
              <a:t>My contribution will be researching B-Trees and B-Tree variants, and their overall performance.</a:t>
            </a:r>
          </a:p>
          <a:p>
            <a:pPr marL="342900" marR="0" lvl="0" indent="-342900" algn="l" rtl="0">
              <a:lnSpc>
                <a:spcPct val="100000"/>
              </a:lnSpc>
              <a:spcBef>
                <a:spcPts val="640"/>
              </a:spcBef>
              <a:spcAft>
                <a:spcPts val="0"/>
              </a:spcAft>
              <a:buClr>
                <a:schemeClr val="dk1"/>
              </a:buClr>
              <a:buSzPct val="100000"/>
              <a:buFont typeface="Arial"/>
              <a:buChar char="•"/>
            </a:pPr>
            <a:r>
              <a:rPr lang="en-US" sz="2800" b="0" i="0" u="none" strike="noStrike" cap="none">
                <a:solidFill>
                  <a:schemeClr val="dk1"/>
                </a:solidFill>
                <a:latin typeface="Times New Roman"/>
                <a:ea typeface="Times New Roman"/>
                <a:cs typeface="Times New Roman"/>
                <a:sym typeface="Times New Roman"/>
              </a:rPr>
              <a:t>How many hours a week starting today would you spend in this project? </a:t>
            </a:r>
            <a:r>
              <a:rPr lang="en-US" sz="2400" b="0" i="0" u="none" strike="noStrike" cap="none">
                <a:solidFill>
                  <a:srgbClr val="005878"/>
                </a:solidFill>
                <a:latin typeface="Times New Roman"/>
                <a:ea typeface="Times New Roman"/>
                <a:cs typeface="Times New Roman"/>
                <a:sym typeface="Times New Roman"/>
              </a:rPr>
              <a:t>I plan to spend 15 hours per week on research.</a:t>
            </a:r>
          </a:p>
          <a:p>
            <a:pPr marL="342900" marR="0" lvl="0" indent="-342900" algn="l" rtl="0">
              <a:lnSpc>
                <a:spcPct val="100000"/>
              </a:lnSpc>
              <a:spcBef>
                <a:spcPts val="640"/>
              </a:spcBef>
              <a:spcAft>
                <a:spcPts val="0"/>
              </a:spcAft>
              <a:buClr>
                <a:schemeClr val="dk1"/>
              </a:buClr>
              <a:buSzPct val="100000"/>
              <a:buFont typeface="Arial"/>
              <a:buChar char="•"/>
            </a:pPr>
            <a:r>
              <a:rPr lang="en-US" sz="2800" b="0" i="0" u="none" strike="noStrike" cap="none">
                <a:solidFill>
                  <a:schemeClr val="dk1"/>
                </a:solidFill>
                <a:latin typeface="Times New Roman"/>
                <a:ea typeface="Times New Roman"/>
                <a:cs typeface="Times New Roman"/>
                <a:sym typeface="Times New Roman"/>
              </a:rPr>
              <a:t>How does this measures the outcome? </a:t>
            </a:r>
            <a:r>
              <a:rPr lang="en-US" sz="2400" b="0" i="0" u="none" strike="noStrike" cap="none">
                <a:solidFill>
                  <a:srgbClr val="005878"/>
                </a:solidFill>
                <a:latin typeface="Times New Roman"/>
                <a:ea typeface="Times New Roman"/>
                <a:cs typeface="Times New Roman"/>
                <a:sym typeface="Times New Roman"/>
              </a:rPr>
              <a:t>The outcome of this research is proportionally related to the amount of time and research I place into it; therefore, the more time and effort I place into it, the better the research survey.</a:t>
            </a:r>
          </a:p>
          <a:p>
            <a:pPr marL="342900" marR="0" lvl="0" indent="-342900" algn="l" rtl="0">
              <a:lnSpc>
                <a:spcPct val="100000"/>
              </a:lnSpc>
              <a:spcBef>
                <a:spcPts val="640"/>
              </a:spcBef>
              <a:spcAft>
                <a:spcPts val="0"/>
              </a:spcAft>
              <a:buClr>
                <a:schemeClr val="dk1"/>
              </a:buClr>
              <a:buSzPct val="100000"/>
              <a:buFont typeface="Arial"/>
              <a:buChar char="•"/>
            </a:pPr>
            <a:r>
              <a:rPr lang="en-US" sz="2800" b="0" i="0" u="none" strike="noStrike" cap="none">
                <a:solidFill>
                  <a:schemeClr val="dk1"/>
                </a:solidFill>
                <a:latin typeface="Times New Roman"/>
                <a:ea typeface="Times New Roman"/>
                <a:cs typeface="Times New Roman"/>
                <a:sym typeface="Times New Roman"/>
              </a:rPr>
              <a:t>How many references would you have? </a:t>
            </a:r>
            <a:r>
              <a:rPr lang="en-US" sz="2400" b="0" i="0" u="none" strike="noStrike" cap="none">
                <a:solidFill>
                  <a:srgbClr val="005878"/>
                </a:solidFill>
                <a:latin typeface="Times New Roman"/>
                <a:ea typeface="Times New Roman"/>
                <a:cs typeface="Times New Roman"/>
                <a:sym typeface="Times New Roman"/>
              </a:rPr>
              <a:t>I am planning on contributing between 30 and 35 references.</a:t>
            </a:r>
          </a:p>
          <a:p>
            <a:pPr marL="0" marR="0" lvl="0" indent="0" algn="l" rtl="0">
              <a:lnSpc>
                <a:spcPct val="100000"/>
              </a:lnSpc>
              <a:spcBef>
                <a:spcPts val="640"/>
              </a:spcBef>
              <a:spcAft>
                <a:spcPts val="0"/>
              </a:spcAft>
              <a:buClr>
                <a:schemeClr val="dk1"/>
              </a:buClr>
              <a:buSzPct val="25000"/>
              <a:buFont typeface="Arial"/>
              <a:buNone/>
            </a:pPr>
            <a:endParaRPr sz="32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ct val="25000"/>
              <a:buFont typeface="Arial"/>
              <a:buNone/>
            </a:pPr>
            <a:endParaRPr sz="3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49304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ctrTitle"/>
          </p:nvPr>
        </p:nvSpPr>
        <p:spPr>
          <a:xfrm>
            <a:off x="304800" y="1371601"/>
            <a:ext cx="8534400" cy="11430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SzPct val="25000"/>
              <a:buNone/>
            </a:pPr>
            <a:r>
              <a:rPr lang="en-US" sz="4000" b="1" i="0" u="none" strike="noStrike" cap="none" dirty="0">
                <a:solidFill>
                  <a:schemeClr val="dk1"/>
                </a:solidFill>
                <a:latin typeface="Calibri"/>
                <a:ea typeface="Calibri"/>
                <a:cs typeface="Calibri"/>
                <a:sym typeface="Calibri"/>
              </a:rPr>
              <a:t>COP 5725</a:t>
            </a:r>
          </a:p>
        </p:txBody>
      </p:sp>
      <p:sp>
        <p:nvSpPr>
          <p:cNvPr id="118" name="Shape 118"/>
          <p:cNvSpPr txBox="1">
            <a:spLocks noGrp="1"/>
          </p:cNvSpPr>
          <p:nvPr>
            <p:ph type="subTitle" idx="1"/>
          </p:nvPr>
        </p:nvSpPr>
        <p:spPr>
          <a:xfrm>
            <a:off x="755700" y="2613575"/>
            <a:ext cx="7467600" cy="350520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800" b="1" i="0" u="none" strike="noStrike" cap="none" dirty="0">
                <a:solidFill>
                  <a:schemeClr val="dk1"/>
                </a:solidFill>
                <a:latin typeface="Calibri"/>
                <a:ea typeface="Calibri"/>
                <a:cs typeface="Calibri"/>
                <a:sym typeface="Calibri"/>
              </a:rPr>
              <a:t>School of Computer and Information Sciences</a:t>
            </a:r>
            <a:br>
              <a:rPr lang="en-US" sz="2800" b="1" i="0" u="none" strike="noStrike" cap="none" dirty="0">
                <a:solidFill>
                  <a:srgbClr val="0000FF"/>
                </a:solidFill>
                <a:latin typeface="Calibri"/>
                <a:ea typeface="Calibri"/>
                <a:cs typeface="Calibri"/>
                <a:sym typeface="Calibri"/>
              </a:rPr>
            </a:br>
            <a:r>
              <a:rPr lang="en-US" sz="2800" b="1" dirty="0">
                <a:solidFill>
                  <a:srgbClr val="0000FF"/>
                </a:solidFill>
              </a:rPr>
              <a:t>Richard Rodriguez    </a:t>
            </a:r>
          </a:p>
          <a:p>
            <a:pPr marL="0" marR="0" lvl="0" indent="0" algn="ctr" rtl="0">
              <a:lnSpc>
                <a:spcPct val="100000"/>
              </a:lnSpc>
              <a:spcBef>
                <a:spcPts val="560"/>
              </a:spcBef>
              <a:spcAft>
                <a:spcPts val="0"/>
              </a:spcAft>
              <a:buClr>
                <a:srgbClr val="0000FF"/>
              </a:buClr>
              <a:buSzPct val="25000"/>
              <a:buFont typeface="Arial"/>
              <a:buNone/>
            </a:pPr>
            <a:r>
              <a:rPr lang="en-US" sz="2800" b="1" dirty="0" err="1">
                <a:solidFill>
                  <a:srgbClr val="0000FF"/>
                </a:solidFill>
              </a:rPr>
              <a:t>Qiulin</a:t>
            </a:r>
            <a:r>
              <a:rPr lang="en-US" sz="2800" b="1" dirty="0">
                <a:solidFill>
                  <a:srgbClr val="0000FF"/>
                </a:solidFill>
              </a:rPr>
              <a:t> Zhang   </a:t>
            </a:r>
          </a:p>
          <a:p>
            <a:pPr marL="0" marR="0" lvl="0" indent="0" algn="ctr" rtl="0">
              <a:lnSpc>
                <a:spcPct val="100000"/>
              </a:lnSpc>
              <a:spcBef>
                <a:spcPts val="560"/>
              </a:spcBef>
              <a:spcAft>
                <a:spcPts val="0"/>
              </a:spcAft>
              <a:buClr>
                <a:srgbClr val="0000FF"/>
              </a:buClr>
              <a:buSzPct val="25000"/>
              <a:buFont typeface="Arial"/>
              <a:buNone/>
            </a:pPr>
            <a:r>
              <a:rPr lang="en-US" sz="2800" b="1" dirty="0">
                <a:solidFill>
                  <a:srgbClr val="0000FF"/>
                </a:solidFill>
              </a:rPr>
              <a:t>Juan Wang</a:t>
            </a:r>
          </a:p>
          <a:p>
            <a:pPr marL="0" marR="0" lvl="0" indent="0" algn="ctr" rtl="0">
              <a:spcBef>
                <a:spcPts val="560"/>
              </a:spcBef>
              <a:spcAft>
                <a:spcPts val="0"/>
              </a:spcAft>
              <a:buClr>
                <a:schemeClr val="dk1"/>
              </a:buClr>
              <a:buSzPct val="25000"/>
              <a:buFont typeface="Arial"/>
              <a:buNone/>
            </a:pPr>
            <a:r>
              <a:rPr lang="en-US" sz="2400" b="1" dirty="0">
                <a:solidFill>
                  <a:schemeClr val="dk1"/>
                </a:solidFill>
              </a:rPr>
              <a:t>Person Presenting: Juan Wang</a:t>
            </a:r>
          </a:p>
          <a:p>
            <a:pPr marL="0" marR="0" lvl="0" indent="0" algn="ctr" rtl="0">
              <a:spcBef>
                <a:spcPts val="560"/>
              </a:spcBef>
              <a:spcAft>
                <a:spcPts val="0"/>
              </a:spcAft>
              <a:buClr>
                <a:schemeClr val="dk1"/>
              </a:buClr>
              <a:buSzPct val="25000"/>
              <a:buFont typeface="Arial"/>
              <a:buNone/>
            </a:pPr>
            <a:r>
              <a:rPr lang="en-US" sz="2800" b="1" dirty="0">
                <a:solidFill>
                  <a:schemeClr val="dk1"/>
                </a:solidFill>
              </a:rPr>
              <a:t>A Survey of DBMS Performance Improvements: B-Tree vs. Skip Lists</a:t>
            </a:r>
          </a:p>
        </p:txBody>
      </p:sp>
      <p:pic>
        <p:nvPicPr>
          <p:cNvPr id="119" name="Shape 119"/>
          <p:cNvPicPr preferRelativeResize="0"/>
          <p:nvPr/>
        </p:nvPicPr>
        <p:blipFill rotWithShape="1">
          <a:blip r:embed="rId3">
            <a:alphaModFix/>
          </a:blip>
          <a:srcRect/>
          <a:stretch/>
        </p:blipFill>
        <p:spPr>
          <a:xfrm>
            <a:off x="-457200" y="1295400"/>
            <a:ext cx="1981200" cy="1981200"/>
          </a:xfrm>
          <a:prstGeom prst="rect">
            <a:avLst/>
          </a:prstGeom>
          <a:noFill/>
          <a:ln>
            <a:noFill/>
          </a:ln>
        </p:spPr>
      </p:pic>
      <p:pic>
        <p:nvPicPr>
          <p:cNvPr id="120" name="Shape 120"/>
          <p:cNvPicPr preferRelativeResize="0"/>
          <p:nvPr/>
        </p:nvPicPr>
        <p:blipFill rotWithShape="1">
          <a:blip r:embed="rId4">
            <a:alphaModFix/>
          </a:blip>
          <a:srcRect/>
          <a:stretch/>
        </p:blipFill>
        <p:spPr>
          <a:xfrm>
            <a:off x="7543800" y="1524000"/>
            <a:ext cx="1597640" cy="1198230"/>
          </a:xfrm>
          <a:prstGeom prst="rect">
            <a:avLst/>
          </a:prstGeom>
          <a:noFill/>
          <a:ln>
            <a:noFill/>
          </a:ln>
        </p:spPr>
      </p:pic>
      <p:sp>
        <p:nvSpPr>
          <p:cNvPr id="121" name="Shape 121"/>
          <p:cNvSpPr txBox="1"/>
          <p:nvPr/>
        </p:nvSpPr>
        <p:spPr>
          <a:xfrm>
            <a:off x="1066800" y="6400800"/>
            <a:ext cx="7467600" cy="38100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rgbClr val="909090"/>
              </a:buClr>
              <a:buFont typeface="Arial"/>
              <a:buNone/>
            </a:pPr>
            <a:endParaRPr sz="1600" b="1"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6536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Introduction</a:t>
            </a:r>
          </a:p>
        </p:txBody>
      </p:sp>
      <p:sp>
        <p:nvSpPr>
          <p:cNvPr id="19462" name="Rectangle 3"/>
          <p:cNvSpPr>
            <a:spLocks noGrp="1" noChangeArrowheads="1"/>
          </p:cNvSpPr>
          <p:nvPr>
            <p:ph type="body" idx="1"/>
          </p:nvPr>
        </p:nvSpPr>
        <p:spPr>
          <a:xfrm>
            <a:off x="152400" y="1143000"/>
            <a:ext cx="8610600" cy="5578475"/>
          </a:xfrm>
        </p:spPr>
        <p:txBody>
          <a:bodyPr/>
          <a:lstStyle/>
          <a:p>
            <a:r>
              <a:rPr lang="en-US" dirty="0">
                <a:latin typeface="Times New Roman" charset="0"/>
                <a:ea typeface="ＭＳ Ｐゴシック" charset="0"/>
                <a:cs typeface="ＭＳ Ｐゴシック" charset="0"/>
              </a:rPr>
              <a:t>What is it?</a:t>
            </a:r>
          </a:p>
          <a:p>
            <a:pPr lvl="1"/>
            <a:r>
              <a:rPr lang="en-US" altLang="zh-CN" b="1" dirty="0">
                <a:solidFill>
                  <a:srgbClr val="0000FF"/>
                </a:solidFill>
              </a:rPr>
              <a:t>A survey about </a:t>
            </a:r>
            <a:r>
              <a:rPr lang="en-US" altLang="zh-CN" b="1" dirty="0" err="1">
                <a:solidFill>
                  <a:srgbClr val="0000FF"/>
                </a:solidFill>
              </a:rPr>
              <a:t>Skiplist</a:t>
            </a:r>
            <a:r>
              <a:rPr lang="en-US" altLang="zh-CN" b="1" dirty="0">
                <a:solidFill>
                  <a:srgbClr val="0000FF"/>
                </a:solidFill>
              </a:rPr>
              <a:t>,</a:t>
            </a:r>
            <a:r>
              <a:rPr lang="zh-CN" altLang="en-US" b="1" dirty="0">
                <a:solidFill>
                  <a:srgbClr val="0000FF"/>
                </a:solidFill>
              </a:rPr>
              <a:t> </a:t>
            </a:r>
            <a:r>
              <a:rPr lang="en-US" altLang="zh-CN" b="1" dirty="0">
                <a:solidFill>
                  <a:srgbClr val="0000FF"/>
                </a:solidFill>
              </a:rPr>
              <a:t>a data structure used for indexing</a:t>
            </a:r>
            <a:endParaRPr lang="en-US" b="1" dirty="0">
              <a:solidFill>
                <a:srgbClr val="0000FF"/>
              </a:solidFill>
            </a:endParaRPr>
          </a:p>
          <a:p>
            <a:r>
              <a:rPr lang="en-US" dirty="0">
                <a:latin typeface="Times New Roman" charset="0"/>
                <a:ea typeface="ＭＳ Ｐゴシック" charset="0"/>
                <a:cs typeface="ＭＳ Ｐゴシック" charset="0"/>
              </a:rPr>
              <a:t>Why is it important?</a:t>
            </a:r>
          </a:p>
          <a:p>
            <a:pPr lvl="1"/>
            <a:r>
              <a:rPr lang="en-US" b="1" dirty="0">
                <a:solidFill>
                  <a:srgbClr val="0000FF"/>
                </a:solidFill>
              </a:rPr>
              <a:t>This data structure and its </a:t>
            </a:r>
            <a:r>
              <a:rPr lang="en-US" b="1" dirty="0" err="1">
                <a:solidFill>
                  <a:srgbClr val="0000FF"/>
                </a:solidFill>
              </a:rPr>
              <a:t>lockfree</a:t>
            </a:r>
            <a:r>
              <a:rPr lang="en-US" b="1" dirty="0">
                <a:solidFill>
                  <a:srgbClr val="0000FF"/>
                </a:solidFill>
              </a:rPr>
              <a:t>/non-blocking algorithms can be applied in modern indexing design with better performance.</a:t>
            </a:r>
          </a:p>
          <a:p>
            <a:r>
              <a:rPr lang="en-US" dirty="0">
                <a:latin typeface="Times New Roman" charset="0"/>
                <a:ea typeface="ＭＳ Ｐゴシック" charset="0"/>
                <a:cs typeface="ＭＳ Ｐゴシック" charset="0"/>
              </a:rPr>
              <a:t>How? (Methodology)</a:t>
            </a:r>
          </a:p>
          <a:p>
            <a:pPr lvl="1"/>
            <a:r>
              <a:rPr lang="en-US" b="1" dirty="0">
                <a:solidFill>
                  <a:srgbClr val="0000FF"/>
                </a:solidFill>
              </a:rPr>
              <a:t>Reading research papers</a:t>
            </a:r>
          </a:p>
          <a:p>
            <a:pPr lvl="1"/>
            <a:r>
              <a:rPr lang="en-US" b="1" dirty="0">
                <a:solidFill>
                  <a:srgbClr val="0000FF"/>
                </a:solidFill>
              </a:rPr>
              <a:t>Comparison test</a:t>
            </a:r>
          </a:p>
          <a:p>
            <a:pPr lvl="1"/>
            <a:r>
              <a:rPr lang="en-US" b="1" dirty="0">
                <a:solidFill>
                  <a:srgbClr val="0000FF"/>
                </a:solidFill>
              </a:rPr>
              <a:t>Result analysis</a:t>
            </a:r>
          </a:p>
          <a:p>
            <a:pPr lvl="1"/>
            <a:endParaRPr lang="en-US" dirty="0">
              <a:latin typeface="Times New Roman" charset="0"/>
              <a:ea typeface="ＭＳ Ｐゴシック" charset="0"/>
              <a:cs typeface="ＭＳ Ｐゴシック" charset="0"/>
            </a:endParaRP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86340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r>
              <a:rPr lang="en-US" dirty="0"/>
              <a:t>Elevator-Pitch</a:t>
            </a:r>
          </a:p>
        </p:txBody>
      </p:sp>
      <p:pic>
        <p:nvPicPr>
          <p:cNvPr id="11" name="内容占位符 10">
            <a:extLst>
              <a:ext uri="{FF2B5EF4-FFF2-40B4-BE49-F238E27FC236}">
                <a16:creationId xmlns:a16="http://schemas.microsoft.com/office/drawing/2014/main" id="{386D1F88-D1F3-4CB5-9EEE-808DED16C96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40184" y="1205883"/>
            <a:ext cx="7481506" cy="2070718"/>
          </a:xfrm>
        </p:spPr>
      </p:pic>
      <p:sp>
        <p:nvSpPr>
          <p:cNvPr id="7" name="文本框 6">
            <a:extLst>
              <a:ext uri="{FF2B5EF4-FFF2-40B4-BE49-F238E27FC236}">
                <a16:creationId xmlns:a16="http://schemas.microsoft.com/office/drawing/2014/main" id="{CCCAF8BD-A46E-4AB5-A5C3-32DEBAC51FC9}"/>
              </a:ext>
            </a:extLst>
          </p:cNvPr>
          <p:cNvSpPr txBox="1"/>
          <p:nvPr/>
        </p:nvSpPr>
        <p:spPr>
          <a:xfrm>
            <a:off x="363668" y="3276601"/>
            <a:ext cx="8257818" cy="307776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err="1">
                <a:solidFill>
                  <a:srgbClr val="011629"/>
                </a:solidFill>
              </a:rPr>
              <a:t>Skiplists</a:t>
            </a:r>
            <a:r>
              <a:rPr lang="en-US" altLang="zh-CN" sz="2000" dirty="0">
                <a:solidFill>
                  <a:srgbClr val="011629"/>
                </a:solidFill>
              </a:rPr>
              <a:t> are a relatively recent invention. </a:t>
            </a:r>
          </a:p>
          <a:p>
            <a:pPr marL="342900" indent="-342900">
              <a:buFont typeface="Arial" panose="020B0604020202020204" pitchFamily="34" charset="0"/>
              <a:buChar char="•"/>
            </a:pPr>
            <a:r>
              <a:rPr lang="en-US" altLang="zh-CN" sz="2000" dirty="0">
                <a:solidFill>
                  <a:srgbClr val="011629"/>
                </a:solidFill>
              </a:rPr>
              <a:t>It’s a much simpler and more concise data structure to implement.</a:t>
            </a:r>
          </a:p>
          <a:p>
            <a:pPr marL="342900" indent="-342900">
              <a:buFont typeface="Arial" panose="020B0604020202020204" pitchFamily="34" charset="0"/>
              <a:buChar char="•"/>
            </a:pPr>
            <a:r>
              <a:rPr lang="en-US" altLang="zh-CN" sz="2000" dirty="0">
                <a:solidFill>
                  <a:srgbClr val="011629"/>
                </a:solidFill>
              </a:rPr>
              <a:t>If you want to achieve thread safety under a concurrent workload, the lock free </a:t>
            </a:r>
            <a:r>
              <a:rPr lang="en-US" altLang="zh-CN" sz="2000" dirty="0" err="1">
                <a:solidFill>
                  <a:srgbClr val="011629"/>
                </a:solidFill>
              </a:rPr>
              <a:t>skiplist</a:t>
            </a:r>
            <a:r>
              <a:rPr lang="en-US" altLang="zh-CN" sz="2000" dirty="0">
                <a:solidFill>
                  <a:srgbClr val="011629"/>
                </a:solidFill>
              </a:rPr>
              <a:t> will be the best choice. It provides thread safety with better parallelism than thread-safe balanced tree that require locking.</a:t>
            </a:r>
          </a:p>
          <a:p>
            <a:pPr marL="342900" indent="-342900">
              <a:buFont typeface="Arial" panose="020B0604020202020204" pitchFamily="34" charset="0"/>
              <a:buChar char="•"/>
            </a:pPr>
            <a:r>
              <a:rPr lang="en-US" altLang="zh-CN" sz="2000" dirty="0">
                <a:solidFill>
                  <a:srgbClr val="011629"/>
                </a:solidFill>
              </a:rPr>
              <a:t>A lot of research and prototyping went into the decision to use a </a:t>
            </a:r>
            <a:r>
              <a:rPr lang="en-US" altLang="zh-CN" sz="2000" dirty="0" err="1">
                <a:solidFill>
                  <a:srgbClr val="011629"/>
                </a:solidFill>
              </a:rPr>
              <a:t>skiplist</a:t>
            </a:r>
            <a:r>
              <a:rPr lang="en-US" altLang="zh-CN" sz="2000" dirty="0">
                <a:solidFill>
                  <a:srgbClr val="011629"/>
                </a:solidFill>
              </a:rPr>
              <a:t>.  I hope to provide some of the rationale for this choice and to demonstrate the power of </a:t>
            </a:r>
            <a:r>
              <a:rPr lang="en-US" altLang="zh-CN" sz="2000" dirty="0" err="1">
                <a:solidFill>
                  <a:srgbClr val="011629"/>
                </a:solidFill>
              </a:rPr>
              <a:t>skiplist</a:t>
            </a:r>
            <a:r>
              <a:rPr lang="en-US" altLang="zh-CN" sz="2000" dirty="0">
                <a:solidFill>
                  <a:srgbClr val="011629"/>
                </a:solidFill>
              </a:rPr>
              <a:t> implementation.</a:t>
            </a:r>
          </a:p>
          <a:p>
            <a:endParaRPr lang="zh-CN" altLang="en-US" dirty="0"/>
          </a:p>
        </p:txBody>
      </p:sp>
    </p:spTree>
    <p:extLst>
      <p:ext uri="{BB962C8B-B14F-4D97-AF65-F5344CB8AC3E}">
        <p14:creationId xmlns:p14="http://schemas.microsoft.com/office/powerpoint/2010/main" val="1905519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endParaRPr lang="en-US" sz="2800" b="1" dirty="0">
              <a:solidFill>
                <a:srgbClr val="0000FF"/>
              </a:solidFill>
            </a:endParaRPr>
          </a:p>
          <a:p>
            <a:r>
              <a:rPr lang="en-US" sz="2800" b="1" dirty="0">
                <a:solidFill>
                  <a:schemeClr val="tx1"/>
                </a:solidFill>
              </a:rPr>
              <a:t>Each person not presenting, should complete the google form located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638874099"/>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Deliverables</a:t>
            </a:r>
          </a:p>
        </p:txBody>
      </p:sp>
      <p:sp>
        <p:nvSpPr>
          <p:cNvPr id="19462" name="Rectangle 3"/>
          <p:cNvSpPr>
            <a:spLocks noGrp="1" noChangeArrowheads="1"/>
          </p:cNvSpPr>
          <p:nvPr>
            <p:ph type="body" idx="1"/>
          </p:nvPr>
        </p:nvSpPr>
        <p:spPr>
          <a:xfrm>
            <a:off x="304800" y="1355884"/>
            <a:ext cx="8610600" cy="4754563"/>
          </a:xfrm>
        </p:spPr>
        <p:txBody>
          <a:bodyPr/>
          <a:lstStyle/>
          <a:p>
            <a:r>
              <a:rPr lang="en-US" sz="2400" dirty="0">
                <a:latin typeface="Times New Roman" charset="0"/>
                <a:ea typeface="ＭＳ Ｐゴシック" charset="0"/>
                <a:cs typeface="ＭＳ Ｐゴシック" charset="0"/>
              </a:rPr>
              <a:t>What to expect at the end? </a:t>
            </a:r>
          </a:p>
          <a:p>
            <a:pPr lvl="1"/>
            <a:r>
              <a:rPr lang="en-US" sz="2400" b="1" dirty="0">
                <a:solidFill>
                  <a:srgbClr val="0000FF"/>
                </a:solidFill>
              </a:rPr>
              <a:t>A survey paper shows advantages and disadvantages of both data structures, B-tree and </a:t>
            </a:r>
            <a:r>
              <a:rPr lang="en-US" sz="2400" b="1" dirty="0" err="1">
                <a:solidFill>
                  <a:srgbClr val="0000FF"/>
                </a:solidFill>
              </a:rPr>
              <a:t>Skiplist</a:t>
            </a:r>
            <a:r>
              <a:rPr lang="en-US" sz="2400" b="1" dirty="0">
                <a:solidFill>
                  <a:srgbClr val="0000FF"/>
                </a:solidFill>
              </a:rPr>
              <a:t>. Meanwhile, it finds out the certain application scene under which the one can outperform the other.</a:t>
            </a:r>
          </a:p>
          <a:p>
            <a:r>
              <a:rPr lang="en-US" sz="2400" dirty="0">
                <a:latin typeface="Times New Roman" charset="0"/>
                <a:ea typeface="ＭＳ Ｐゴシック" charset="0"/>
                <a:cs typeface="ＭＳ Ｐゴシック" charset="0"/>
              </a:rPr>
              <a:t>What is your contribution?</a:t>
            </a:r>
          </a:p>
          <a:p>
            <a:pPr lvl="1"/>
            <a:r>
              <a:rPr lang="en-US" sz="2400" b="1" dirty="0">
                <a:solidFill>
                  <a:srgbClr val="0000FF"/>
                </a:solidFill>
              </a:rPr>
              <a:t>I am in charge of the </a:t>
            </a:r>
            <a:r>
              <a:rPr lang="en-US" sz="2400" b="1" dirty="0" err="1">
                <a:solidFill>
                  <a:srgbClr val="0000FF"/>
                </a:solidFill>
              </a:rPr>
              <a:t>Skiplist</a:t>
            </a:r>
            <a:r>
              <a:rPr lang="en-US" sz="2400" b="1" dirty="0">
                <a:solidFill>
                  <a:srgbClr val="0000FF"/>
                </a:solidFill>
              </a:rPr>
              <a:t> part.</a:t>
            </a:r>
          </a:p>
          <a:p>
            <a:r>
              <a:rPr lang="en-US" sz="2400" dirty="0">
                <a:latin typeface="Times New Roman" charset="0"/>
                <a:ea typeface="ＭＳ Ｐゴシック" charset="0"/>
                <a:cs typeface="ＭＳ Ｐゴシック" charset="0"/>
              </a:rPr>
              <a:t>How many hours a week starting today would you spend in this project? 	</a:t>
            </a:r>
            <a:r>
              <a:rPr lang="en-US" sz="2400" b="1" dirty="0">
                <a:solidFill>
                  <a:srgbClr val="0000FF"/>
                </a:solidFill>
              </a:rPr>
              <a:t>15 hours per week</a:t>
            </a:r>
          </a:p>
          <a:p>
            <a:r>
              <a:rPr lang="en-US" sz="2400" dirty="0">
                <a:latin typeface="Times New Roman" charset="0"/>
                <a:ea typeface="ＭＳ Ｐゴシック" charset="0"/>
                <a:cs typeface="ＭＳ Ｐゴシック" charset="0"/>
              </a:rPr>
              <a:t>How does this measures the outcome?</a:t>
            </a:r>
          </a:p>
          <a:p>
            <a:pPr lvl="1"/>
            <a:r>
              <a:rPr lang="en-US" altLang="zh-CN" sz="2400" b="1" dirty="0">
                <a:solidFill>
                  <a:srgbClr val="0000FF"/>
                </a:solidFill>
              </a:rPr>
              <a:t>The more work we do, the better result we get.</a:t>
            </a:r>
            <a:endParaRPr lang="en-US" sz="2400" b="1" dirty="0">
              <a:solidFill>
                <a:srgbClr val="0000FF"/>
              </a:solidFill>
            </a:endParaRPr>
          </a:p>
          <a:p>
            <a:r>
              <a:rPr lang="en-US" sz="2400" dirty="0">
                <a:latin typeface="Times New Roman" charset="0"/>
                <a:ea typeface="ＭＳ Ｐゴシック" charset="0"/>
                <a:cs typeface="ＭＳ Ｐゴシック" charset="0"/>
              </a:rPr>
              <a:t>How many references would you have?</a:t>
            </a:r>
            <a:r>
              <a:rPr lang="en-US" altLang="zh-CN" sz="2400" dirty="0"/>
              <a:t>  </a:t>
            </a:r>
            <a:r>
              <a:rPr lang="en-US" altLang="zh-CN" sz="2400" b="1" dirty="0">
                <a:solidFill>
                  <a:srgbClr val="0000FF"/>
                </a:solidFill>
              </a:rPr>
              <a:t>around 30-35</a:t>
            </a:r>
            <a:endParaRPr lang="en-US" sz="2400" b="1" dirty="0">
              <a:solidFill>
                <a:srgbClr val="0000FF"/>
              </a:solidFill>
            </a:endParaRP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469486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400" b="1" dirty="0">
                <a:solidFill>
                  <a:schemeClr val="tx1"/>
                </a:solidFill>
              </a:rPr>
              <a:t>A Survey on Intrusion Detection Systems for DBMS</a:t>
            </a:r>
          </a:p>
          <a:p>
            <a:endParaRPr lang="en-US" sz="2000" b="1" dirty="0">
              <a:solidFill>
                <a:srgbClr val="0000FF"/>
              </a:solidFill>
            </a:endParaRPr>
          </a:p>
          <a:p>
            <a:r>
              <a:rPr lang="en-US" b="1" dirty="0">
                <a:solidFill>
                  <a:srgbClr val="0070C0"/>
                </a:solidFill>
              </a:rPr>
              <a:t>Abbas Acar</a:t>
            </a:r>
            <a:r>
              <a:rPr lang="en-US" sz="2000" b="1" dirty="0">
                <a:solidFill>
                  <a:srgbClr val="011629"/>
                </a:solidFill>
              </a:rPr>
              <a:t>,</a:t>
            </a:r>
            <a:r>
              <a:rPr lang="en-US" b="1" dirty="0">
                <a:solidFill>
                  <a:srgbClr val="0070C0"/>
                </a:solidFill>
              </a:rPr>
              <a:t> </a:t>
            </a:r>
            <a:r>
              <a:rPr lang="en-US" sz="2000" b="1" dirty="0">
                <a:solidFill>
                  <a:srgbClr val="011629"/>
                </a:solidFill>
              </a:rPr>
              <a:t>Leonardo </a:t>
            </a:r>
            <a:r>
              <a:rPr lang="en-US" sz="2000" b="1" dirty="0" err="1">
                <a:solidFill>
                  <a:srgbClr val="011629"/>
                </a:solidFill>
              </a:rPr>
              <a:t>Babun</a:t>
            </a:r>
            <a:r>
              <a:rPr lang="en-US" sz="2000" b="1" dirty="0">
                <a:solidFill>
                  <a:srgbClr val="011629"/>
                </a:solidFill>
              </a:rPr>
              <a:t>, Amit Kumar </a:t>
            </a:r>
            <a:r>
              <a:rPr lang="en-US" sz="2000" b="1" dirty="0" err="1">
                <a:solidFill>
                  <a:srgbClr val="011629"/>
                </a:solidFill>
              </a:rPr>
              <a:t>Sikder</a:t>
            </a:r>
            <a:endParaRPr lang="en-US" sz="2000" b="1" dirty="0">
              <a:solidFill>
                <a:srgbClr val="011629"/>
              </a:solidFill>
            </a:endParaRPr>
          </a:p>
          <a:p>
            <a:endParaRPr lang="en-US" sz="2000" b="1" dirty="0">
              <a:solidFill>
                <a:srgbClr val="0070C0"/>
              </a:solidFill>
            </a:endParaRPr>
          </a:p>
          <a:p>
            <a:r>
              <a:rPr lang="en-US" sz="2000" b="1" dirty="0">
                <a:solidFill>
                  <a:srgbClr val="0070C0"/>
                </a:solidFill>
              </a:rPr>
              <a:t>Cyber-Physical Systems Security Lab (CSL)</a:t>
            </a:r>
          </a:p>
          <a:p>
            <a:endParaRPr lang="en-US" sz="2800" b="1"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790182757"/>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Introduction</a:t>
            </a:r>
          </a:p>
        </p:txBody>
      </p:sp>
      <p:sp>
        <p:nvSpPr>
          <p:cNvPr id="19462" name="Rectangle 3"/>
          <p:cNvSpPr>
            <a:spLocks noGrp="1" noChangeArrowheads="1"/>
          </p:cNvSpPr>
          <p:nvPr>
            <p:ph type="body" idx="1"/>
          </p:nvPr>
        </p:nvSpPr>
        <p:spPr/>
        <p:txBody>
          <a:bodyPr/>
          <a:lstStyle/>
          <a:p>
            <a:r>
              <a:rPr lang="en-US" sz="2400" dirty="0">
                <a:latin typeface="Times New Roman" charset="0"/>
                <a:ea typeface="ＭＳ Ｐゴシック" charset="0"/>
                <a:cs typeface="ＭＳ Ｐゴシック" charset="0"/>
              </a:rPr>
              <a:t>What is it?</a:t>
            </a:r>
          </a:p>
          <a:p>
            <a:pPr lvl="1"/>
            <a:r>
              <a:rPr lang="en-US" sz="2200" dirty="0">
                <a:latin typeface="Times New Roman" charset="0"/>
                <a:ea typeface="ＭＳ Ｐゴシック" charset="0"/>
                <a:cs typeface="ＭＳ Ｐゴシック" charset="0"/>
              </a:rPr>
              <a:t>A survey of IDS methods on DBMS.</a:t>
            </a:r>
          </a:p>
          <a:p>
            <a:r>
              <a:rPr lang="en-US" sz="2400" dirty="0">
                <a:latin typeface="Times New Roman" charset="0"/>
                <a:ea typeface="ＭＳ Ｐゴシック" charset="0"/>
                <a:cs typeface="ＭＳ Ｐゴシック" charset="0"/>
              </a:rPr>
              <a:t>Why is it important?</a:t>
            </a:r>
          </a:p>
          <a:p>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a:p>
            <a:r>
              <a:rPr lang="en-US" sz="2400" dirty="0">
                <a:latin typeface="Times New Roman" charset="0"/>
                <a:ea typeface="ＭＳ Ｐゴシック" charset="0"/>
                <a:cs typeface="ＭＳ Ｐゴシック" charset="0"/>
              </a:rPr>
              <a:t>How? (Methodology)</a:t>
            </a:r>
          </a:p>
          <a:p>
            <a:pPr lvl="1"/>
            <a:r>
              <a:rPr lang="en-US" sz="2200" dirty="0">
                <a:latin typeface="Times New Roman" charset="0"/>
                <a:ea typeface="ＭＳ Ｐゴシック" charset="0"/>
                <a:cs typeface="ＭＳ Ｐゴシック" charset="0"/>
              </a:rPr>
              <a:t>Review of different DBMS in the literature. </a:t>
            </a:r>
          </a:p>
          <a:p>
            <a:pPr lvl="1"/>
            <a:r>
              <a:rPr lang="en-US" sz="2200" dirty="0">
                <a:latin typeface="Times New Roman" charset="0"/>
                <a:ea typeface="ＭＳ Ｐゴシック" charset="0"/>
                <a:cs typeface="ＭＳ Ｐゴシック" charset="0"/>
              </a:rPr>
              <a:t>Background on IDS.</a:t>
            </a:r>
          </a:p>
          <a:p>
            <a:endParaRPr lang="en-US" dirty="0">
              <a:latin typeface="Times New Roman" charset="0"/>
              <a:ea typeface="ＭＳ Ｐゴシック" charset="0"/>
              <a:cs typeface="ＭＳ Ｐゴシック" charset="0"/>
            </a:endParaRPr>
          </a:p>
        </p:txBody>
      </p:sp>
      <p:pic>
        <p:nvPicPr>
          <p:cNvPr id="3" name="Picture 2">
            <a:extLst>
              <a:ext uri="{FF2B5EF4-FFF2-40B4-BE49-F238E27FC236}">
                <a16:creationId xmlns:a16="http://schemas.microsoft.com/office/drawing/2014/main" id="{690D680C-03D1-4998-8030-850C67BF7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895600"/>
            <a:ext cx="4191000" cy="1205412"/>
          </a:xfrm>
          <a:prstGeom prst="rect">
            <a:avLst/>
          </a:prstGeom>
        </p:spPr>
      </p:pic>
      <p:pic>
        <p:nvPicPr>
          <p:cNvPr id="5" name="Picture 4">
            <a:extLst>
              <a:ext uri="{FF2B5EF4-FFF2-40B4-BE49-F238E27FC236}">
                <a16:creationId xmlns:a16="http://schemas.microsoft.com/office/drawing/2014/main" id="{59584BA7-596C-48D3-8BD7-FEEA70C2B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2736306"/>
            <a:ext cx="2034618" cy="1524000"/>
          </a:xfrm>
          <a:prstGeom prst="rect">
            <a:avLst/>
          </a:prstGeom>
        </p:spPr>
      </p:pic>
    </p:spTree>
    <p:extLst>
      <p:ext uri="{BB962C8B-B14F-4D97-AF65-F5344CB8AC3E}">
        <p14:creationId xmlns:p14="http://schemas.microsoft.com/office/powerpoint/2010/main" val="3674792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Elevator-Pitch</a:t>
            </a:r>
          </a:p>
        </p:txBody>
      </p:sp>
      <p:sp>
        <p:nvSpPr>
          <p:cNvPr id="19462" name="Rectangle 3"/>
          <p:cNvSpPr>
            <a:spLocks noGrp="1" noChangeArrowheads="1"/>
          </p:cNvSpPr>
          <p:nvPr>
            <p:ph type="body" idx="1"/>
          </p:nvPr>
        </p:nvSpPr>
        <p:spPr>
          <a:xfrm>
            <a:off x="536121" y="1497013"/>
            <a:ext cx="8610600" cy="2895600"/>
          </a:xfrm>
        </p:spPr>
        <p:txBody>
          <a:bodyPr/>
          <a:lstStyle/>
          <a:p>
            <a:r>
              <a:rPr lang="en-US" sz="2400" dirty="0">
                <a:latin typeface="Times New Roman" charset="0"/>
                <a:ea typeface="ＭＳ Ｐゴシック" charset="0"/>
                <a:cs typeface="ＭＳ Ｐゴシック" charset="0"/>
              </a:rPr>
              <a:t>Background</a:t>
            </a:r>
          </a:p>
          <a:p>
            <a:pPr lvl="1"/>
            <a:r>
              <a:rPr lang="en-US" sz="2200" dirty="0">
                <a:latin typeface="Times New Roman" charset="0"/>
                <a:ea typeface="ＭＳ Ｐゴシック" charset="0"/>
                <a:cs typeface="ＭＳ Ｐゴシック" charset="0"/>
              </a:rPr>
              <a:t>What is DBMS?</a:t>
            </a:r>
          </a:p>
          <a:p>
            <a:pPr lvl="1"/>
            <a:r>
              <a:rPr lang="en-US" sz="2200" dirty="0">
                <a:latin typeface="Times New Roman" charset="0"/>
                <a:ea typeface="ＭＳ Ｐゴシック" charset="0"/>
                <a:cs typeface="ＭＳ Ｐゴシック" charset="0"/>
              </a:rPr>
              <a:t>What is IDS?</a:t>
            </a:r>
          </a:p>
          <a:p>
            <a:endParaRPr lang="en-US" sz="2400" dirty="0">
              <a:latin typeface="Times New Roman" charset="0"/>
              <a:ea typeface="ＭＳ Ｐゴシック" charset="0"/>
              <a:cs typeface="ＭＳ Ｐゴシック" charset="0"/>
            </a:endParaRPr>
          </a:p>
          <a:p>
            <a:r>
              <a:rPr lang="en-US" sz="2400" dirty="0">
                <a:latin typeface="Times New Roman" charset="0"/>
                <a:ea typeface="ＭＳ Ｐゴシック" charset="0"/>
                <a:cs typeface="ＭＳ Ｐゴシック" charset="0"/>
              </a:rPr>
              <a:t>Traditional IDS Approaches</a:t>
            </a:r>
          </a:p>
          <a:p>
            <a:pPr lvl="1"/>
            <a:r>
              <a:rPr lang="en-US" sz="2200" dirty="0">
                <a:latin typeface="Times New Roman" charset="0"/>
                <a:ea typeface="ＭＳ Ｐゴシック" charset="0"/>
                <a:cs typeface="ＭＳ Ｐゴシック" charset="0"/>
              </a:rPr>
              <a:t>Signature-based IDSs</a:t>
            </a:r>
          </a:p>
          <a:p>
            <a:pPr lvl="1"/>
            <a:r>
              <a:rPr lang="en-US" sz="2200" dirty="0">
                <a:latin typeface="Times New Roman" charset="0"/>
                <a:ea typeface="ＭＳ Ｐゴシック" charset="0"/>
                <a:cs typeface="ＭＳ Ｐゴシック" charset="0"/>
              </a:rPr>
              <a:t>Anomaly-based IDSs</a:t>
            </a:r>
          </a:p>
          <a:p>
            <a:endParaRPr lang="en-US" dirty="0">
              <a:latin typeface="Times New Roman" charset="0"/>
              <a:ea typeface="ＭＳ Ｐゴシック" charset="0"/>
              <a:cs typeface="ＭＳ Ｐゴシック" charset="0"/>
            </a:endParaRPr>
          </a:p>
        </p:txBody>
      </p:sp>
      <p:pic>
        <p:nvPicPr>
          <p:cNvPr id="3" name="Picture 2">
            <a:extLst>
              <a:ext uri="{FF2B5EF4-FFF2-40B4-BE49-F238E27FC236}">
                <a16:creationId xmlns:a16="http://schemas.microsoft.com/office/drawing/2014/main" id="{EDDB0897-2494-46CB-8EB6-47D80E7C1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17" y="1371600"/>
            <a:ext cx="4170406" cy="2286000"/>
          </a:xfrm>
          <a:prstGeom prst="rect">
            <a:avLst/>
          </a:prstGeom>
        </p:spPr>
      </p:pic>
      <p:pic>
        <p:nvPicPr>
          <p:cNvPr id="8" name="Picture 7">
            <a:extLst>
              <a:ext uri="{FF2B5EF4-FFF2-40B4-BE49-F238E27FC236}">
                <a16:creationId xmlns:a16="http://schemas.microsoft.com/office/drawing/2014/main" id="{A032B7C1-6343-450E-AA8D-6C065D658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7301" y="3944328"/>
            <a:ext cx="3608837" cy="1569059"/>
          </a:xfrm>
          <a:prstGeom prst="rect">
            <a:avLst/>
          </a:prstGeom>
        </p:spPr>
      </p:pic>
    </p:spTree>
    <p:extLst>
      <p:ext uri="{BB962C8B-B14F-4D97-AF65-F5344CB8AC3E}">
        <p14:creationId xmlns:p14="http://schemas.microsoft.com/office/powerpoint/2010/main" val="3095780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Deliverables</a:t>
            </a:r>
          </a:p>
        </p:txBody>
      </p:sp>
      <p:sp>
        <p:nvSpPr>
          <p:cNvPr id="19462" name="Rectangle 3"/>
          <p:cNvSpPr>
            <a:spLocks noGrp="1" noChangeArrowheads="1"/>
          </p:cNvSpPr>
          <p:nvPr>
            <p:ph type="body" idx="1"/>
          </p:nvPr>
        </p:nvSpPr>
        <p:spPr>
          <a:xfrm>
            <a:off x="266700" y="1143000"/>
            <a:ext cx="8610600" cy="4754563"/>
          </a:xfrm>
        </p:spPr>
        <p:txBody>
          <a:bodyPr/>
          <a:lstStyle/>
          <a:p>
            <a:r>
              <a:rPr lang="en-US" sz="2400" dirty="0">
                <a:latin typeface="Times New Roman" charset="0"/>
                <a:ea typeface="ＭＳ Ｐゴシック" charset="0"/>
                <a:cs typeface="ＭＳ Ｐゴシック" charset="0"/>
              </a:rPr>
              <a:t>What to expect at the end?</a:t>
            </a:r>
          </a:p>
          <a:p>
            <a:pPr lvl="1" indent="-342900"/>
            <a:r>
              <a:rPr lang="en-US" sz="2200" dirty="0">
                <a:latin typeface="Times New Roman" charset="0"/>
                <a:ea typeface="ＭＳ Ｐゴシック" charset="0"/>
                <a:cs typeface="ＭＳ Ｐゴシック" charset="0"/>
              </a:rPr>
              <a:t>A survey on </a:t>
            </a:r>
            <a:r>
              <a:rPr lang="en-US" sz="2200" dirty="0">
                <a:solidFill>
                  <a:schemeClr val="accent1">
                    <a:lumMod val="75000"/>
                  </a:schemeClr>
                </a:solidFill>
                <a:latin typeface="Times New Roman" charset="0"/>
                <a:ea typeface="ＭＳ Ｐゴシック" charset="0"/>
                <a:cs typeface="ＭＳ Ｐゴシック" charset="0"/>
              </a:rPr>
              <a:t>Intrusion Detection Systems in DBMSs.</a:t>
            </a:r>
            <a:r>
              <a:rPr lang="en-US" sz="2200" dirty="0">
                <a:latin typeface="Times New Roman" charset="0"/>
                <a:ea typeface="ＭＳ Ｐゴシック" charset="0"/>
                <a:cs typeface="ＭＳ Ｐゴシック" charset="0"/>
              </a:rPr>
              <a:t> </a:t>
            </a:r>
          </a:p>
          <a:p>
            <a:r>
              <a:rPr lang="en-US" sz="2400" dirty="0">
                <a:latin typeface="Times New Roman" charset="0"/>
                <a:ea typeface="ＭＳ Ｐゴシック" charset="0"/>
              </a:rPr>
              <a:t>What is your contribution?</a:t>
            </a:r>
          </a:p>
          <a:p>
            <a:pPr lvl="1"/>
            <a:r>
              <a:rPr lang="en-US" sz="2200" dirty="0">
                <a:solidFill>
                  <a:schemeClr val="accent1">
                    <a:lumMod val="75000"/>
                  </a:schemeClr>
                </a:solidFill>
                <a:latin typeface="Times New Roman" charset="0"/>
                <a:ea typeface="ＭＳ Ｐゴシック" charset="0"/>
              </a:rPr>
              <a:t>Background on DBMS </a:t>
            </a:r>
            <a:r>
              <a:rPr lang="en-US" sz="2200" dirty="0">
                <a:latin typeface="Times New Roman" charset="0"/>
                <a:ea typeface="ＭＳ Ｐゴシック" charset="0"/>
              </a:rPr>
              <a:t>and</a:t>
            </a:r>
            <a:r>
              <a:rPr lang="en-US" sz="2200" dirty="0">
                <a:solidFill>
                  <a:schemeClr val="accent1">
                    <a:lumMod val="75000"/>
                  </a:schemeClr>
                </a:solidFill>
                <a:latin typeface="Times New Roman" charset="0"/>
                <a:ea typeface="ＭＳ Ｐゴシック" charset="0"/>
              </a:rPr>
              <a:t> Related Work.</a:t>
            </a:r>
          </a:p>
          <a:p>
            <a:pPr lvl="1"/>
            <a:r>
              <a:rPr lang="en-US" sz="2200" dirty="0">
                <a:solidFill>
                  <a:schemeClr val="accent1">
                    <a:lumMod val="75000"/>
                  </a:schemeClr>
                </a:solidFill>
                <a:latin typeface="Times New Roman" charset="0"/>
                <a:ea typeface="ＭＳ Ｐゴシック" charset="0"/>
              </a:rPr>
              <a:t>Traditional IDS approaches.</a:t>
            </a:r>
          </a:p>
          <a:p>
            <a:r>
              <a:rPr lang="en-US" sz="2400" dirty="0">
                <a:latin typeface="Times New Roman" charset="0"/>
                <a:ea typeface="ＭＳ Ｐゴシック" charset="0"/>
              </a:rPr>
              <a:t>How many hours a week starting today would you spend in this project?</a:t>
            </a:r>
          </a:p>
          <a:p>
            <a:pPr lvl="1"/>
            <a:r>
              <a:rPr lang="en-US" sz="2200" dirty="0">
                <a:latin typeface="Times New Roman" charset="0"/>
                <a:ea typeface="ＭＳ Ｐゴシック" charset="0"/>
              </a:rPr>
              <a:t> ~10 hours</a:t>
            </a:r>
          </a:p>
          <a:p>
            <a:r>
              <a:rPr lang="en-US" sz="2400" dirty="0">
                <a:latin typeface="Times New Roman" charset="0"/>
                <a:ea typeface="ＭＳ Ｐゴシック" charset="0"/>
              </a:rPr>
              <a:t>How does this measures the outcome?</a:t>
            </a:r>
          </a:p>
          <a:p>
            <a:pPr lvl="1"/>
            <a:r>
              <a:rPr lang="en-US" sz="2200" dirty="0">
                <a:solidFill>
                  <a:schemeClr val="accent1">
                    <a:lumMod val="75000"/>
                  </a:schemeClr>
                </a:solidFill>
                <a:latin typeface="Times New Roman" charset="0"/>
                <a:ea typeface="ＭＳ Ｐゴシック" charset="0"/>
              </a:rPr>
              <a:t>A publishable survey paper.</a:t>
            </a:r>
          </a:p>
          <a:p>
            <a:r>
              <a:rPr lang="en-US" sz="2400" dirty="0">
                <a:latin typeface="Times New Roman" charset="0"/>
                <a:ea typeface="ＭＳ Ｐゴシック" charset="0"/>
              </a:rPr>
              <a:t>How many references would you have?</a:t>
            </a:r>
          </a:p>
          <a:p>
            <a:pPr lvl="1"/>
            <a:r>
              <a:rPr lang="en-US" sz="1800" dirty="0">
                <a:latin typeface="Times New Roman" charset="0"/>
                <a:ea typeface="ＭＳ Ｐゴシック" charset="0"/>
              </a:rPr>
              <a:t>~ 30</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520703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
        <p:nvSpPr>
          <p:cNvPr id="10" name="Subtitle 2">
            <a:extLst>
              <a:ext uri="{FF2B5EF4-FFF2-40B4-BE49-F238E27FC236}">
                <a16:creationId xmlns:a16="http://schemas.microsoft.com/office/drawing/2014/main" id="{E78808EB-543F-4B1E-9F05-7D7C6CF786C3}"/>
              </a:ext>
            </a:extLst>
          </p:cNvPr>
          <p:cNvSpPr>
            <a:spLocks noGrp="1"/>
          </p:cNvSpPr>
          <p:nvPr>
            <p:ph type="subTitle" idx="1"/>
          </p:nvPr>
        </p:nvSpPr>
        <p:spPr>
          <a:xfrm>
            <a:off x="838200" y="2743200"/>
            <a:ext cx="7467600" cy="3505200"/>
          </a:xfrm>
        </p:spPr>
        <p:txBody>
          <a:bodyPr/>
          <a:lstStyle/>
          <a:p>
            <a:r>
              <a:rPr lang="en-US" sz="2400" b="1" dirty="0">
                <a:solidFill>
                  <a:schemeClr val="tx1"/>
                </a:solidFill>
              </a:rPr>
              <a:t>A Survey on Intrusion Detection Systems for DBMS</a:t>
            </a:r>
          </a:p>
          <a:p>
            <a:endParaRPr lang="en-US" sz="2000" b="1" dirty="0">
              <a:solidFill>
                <a:srgbClr val="0000FF"/>
              </a:solidFill>
            </a:endParaRPr>
          </a:p>
          <a:p>
            <a:r>
              <a:rPr lang="en-US" sz="2000" b="1" dirty="0">
                <a:solidFill>
                  <a:srgbClr val="011629"/>
                </a:solidFill>
              </a:rPr>
              <a:t>Abbas Acar, </a:t>
            </a:r>
            <a:r>
              <a:rPr lang="en-US" b="1" dirty="0">
                <a:solidFill>
                  <a:srgbClr val="0070C0"/>
                </a:solidFill>
              </a:rPr>
              <a:t>Leonardo </a:t>
            </a:r>
            <a:r>
              <a:rPr lang="en-US" b="1" dirty="0" err="1">
                <a:solidFill>
                  <a:srgbClr val="0070C0"/>
                </a:solidFill>
              </a:rPr>
              <a:t>Babun</a:t>
            </a:r>
            <a:r>
              <a:rPr lang="en-US" sz="2000" b="1" dirty="0">
                <a:solidFill>
                  <a:srgbClr val="011629"/>
                </a:solidFill>
              </a:rPr>
              <a:t>, Amit Kumar </a:t>
            </a:r>
            <a:r>
              <a:rPr lang="en-US" sz="2000" b="1" dirty="0" err="1">
                <a:solidFill>
                  <a:srgbClr val="011629"/>
                </a:solidFill>
              </a:rPr>
              <a:t>Sikder</a:t>
            </a:r>
            <a:endParaRPr lang="en-US" sz="2000" b="1" dirty="0">
              <a:solidFill>
                <a:srgbClr val="011629"/>
              </a:solidFill>
            </a:endParaRPr>
          </a:p>
          <a:p>
            <a:endParaRPr lang="en-US" sz="2000" b="1" dirty="0">
              <a:solidFill>
                <a:srgbClr val="0000FF"/>
              </a:solidFill>
            </a:endParaRPr>
          </a:p>
          <a:p>
            <a:r>
              <a:rPr lang="en-US" sz="2000" b="1" dirty="0">
                <a:solidFill>
                  <a:srgbClr val="0070C0"/>
                </a:solidFill>
              </a:rPr>
              <a:t>Cyber-Physical Systems Security Lab (CSL)</a:t>
            </a:r>
          </a:p>
          <a:p>
            <a:endParaRPr lang="en-US" sz="2800" b="1" dirty="0">
              <a:solidFill>
                <a:schemeClr val="tx1"/>
              </a:solidFill>
            </a:endParaRPr>
          </a:p>
        </p:txBody>
      </p:sp>
    </p:spTree>
    <p:extLst>
      <p:ext uri="{BB962C8B-B14F-4D97-AF65-F5344CB8AC3E}">
        <p14:creationId xmlns:p14="http://schemas.microsoft.com/office/powerpoint/2010/main" val="475661058"/>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Introduction</a:t>
            </a:r>
          </a:p>
        </p:txBody>
      </p:sp>
      <p:sp>
        <p:nvSpPr>
          <p:cNvPr id="19462" name="Rectangle 3"/>
          <p:cNvSpPr>
            <a:spLocks noGrp="1" noChangeArrowheads="1"/>
          </p:cNvSpPr>
          <p:nvPr>
            <p:ph type="body" idx="1"/>
          </p:nvPr>
        </p:nvSpPr>
        <p:spPr/>
        <p:txBody>
          <a:bodyPr/>
          <a:lstStyle/>
          <a:p>
            <a:r>
              <a:rPr lang="en-US" i="1" dirty="0">
                <a:latin typeface="Times New Roman" charset="0"/>
                <a:ea typeface="ＭＳ Ｐゴシック" charset="0"/>
                <a:cs typeface="ＭＳ Ｐゴシック" charset="0"/>
              </a:rPr>
              <a:t>What? </a:t>
            </a:r>
          </a:p>
          <a:p>
            <a:pPr lvl="1"/>
            <a:r>
              <a:rPr lang="en-US" sz="2400" dirty="0">
                <a:solidFill>
                  <a:schemeClr val="accent1">
                    <a:lumMod val="75000"/>
                  </a:schemeClr>
                </a:solidFill>
                <a:latin typeface="Times New Roman" charset="0"/>
                <a:ea typeface="ＭＳ Ｐゴシック" charset="0"/>
                <a:cs typeface="ＭＳ Ｐゴシック" charset="0"/>
              </a:rPr>
              <a:t>Literature research </a:t>
            </a:r>
            <a:r>
              <a:rPr lang="en-US" sz="2400" dirty="0">
                <a:latin typeface="Times New Roman" charset="0"/>
                <a:ea typeface="ＭＳ Ｐゴシック" charset="0"/>
                <a:cs typeface="ＭＳ Ｐゴシック" charset="0"/>
              </a:rPr>
              <a:t>and survey paper on </a:t>
            </a:r>
            <a:r>
              <a:rPr lang="en-US" sz="2400" dirty="0">
                <a:solidFill>
                  <a:schemeClr val="accent1">
                    <a:lumMod val="75000"/>
                  </a:schemeClr>
                </a:solidFill>
                <a:latin typeface="Times New Roman" charset="0"/>
                <a:ea typeface="ＭＳ Ｐゴシック" charset="0"/>
                <a:cs typeface="ＭＳ Ｐゴシック" charset="0"/>
              </a:rPr>
              <a:t>DBMS threads, vulnerabilities, and attacks.</a:t>
            </a:r>
          </a:p>
          <a:p>
            <a:r>
              <a:rPr lang="en-US" i="1" dirty="0">
                <a:latin typeface="Times New Roman" charset="0"/>
                <a:ea typeface="ＭＳ Ｐゴシック" charset="0"/>
                <a:cs typeface="ＭＳ Ｐゴシック" charset="0"/>
              </a:rPr>
              <a:t>Why? </a:t>
            </a:r>
          </a:p>
          <a:p>
            <a:pPr lvl="1"/>
            <a:r>
              <a:rPr lang="en-US" sz="2400" dirty="0">
                <a:solidFill>
                  <a:schemeClr val="accent1">
                    <a:lumMod val="75000"/>
                  </a:schemeClr>
                </a:solidFill>
                <a:latin typeface="Times New Roman" charset="0"/>
                <a:ea typeface="ＭＳ Ｐゴシック" charset="0"/>
                <a:cs typeface="ＭＳ Ｐゴシック" charset="0"/>
              </a:rPr>
              <a:t>Importance</a:t>
            </a:r>
            <a:r>
              <a:rPr lang="en-US" sz="2400" dirty="0">
                <a:latin typeface="Times New Roman" charset="0"/>
                <a:ea typeface="ＭＳ Ｐゴシック" charset="0"/>
                <a:cs typeface="ＭＳ Ｐゴシック" charset="0"/>
              </a:rPr>
              <a:t> of data </a:t>
            </a:r>
            <a:r>
              <a:rPr lang="en-US" sz="2400" dirty="0">
                <a:solidFill>
                  <a:schemeClr val="accent1">
                    <a:lumMod val="75000"/>
                  </a:schemeClr>
                </a:solidFill>
                <a:latin typeface="Times New Roman" charset="0"/>
                <a:ea typeface="ＭＳ Ｐゴシック" charset="0"/>
                <a:cs typeface="ＭＳ Ｐゴシック" charset="0"/>
              </a:rPr>
              <a:t>C. I. A</a:t>
            </a:r>
            <a:r>
              <a:rPr lang="en-US" sz="2400" dirty="0">
                <a:latin typeface="Times New Roman" charset="0"/>
                <a:ea typeface="ＭＳ Ｐゴシック" charset="0"/>
                <a:cs typeface="ＭＳ Ｐゴシック" charset="0"/>
              </a:rPr>
              <a:t>. </a:t>
            </a:r>
          </a:p>
          <a:p>
            <a:pPr lvl="1"/>
            <a:r>
              <a:rPr lang="en-US" sz="2400" dirty="0">
                <a:solidFill>
                  <a:schemeClr val="accent1">
                    <a:lumMod val="75000"/>
                  </a:schemeClr>
                </a:solidFill>
                <a:latin typeface="Times New Roman" charset="0"/>
                <a:ea typeface="ＭＳ Ｐゴシック" charset="0"/>
                <a:cs typeface="ＭＳ Ｐゴシック" charset="0"/>
              </a:rPr>
              <a:t>Increasing number</a:t>
            </a:r>
            <a:r>
              <a:rPr lang="en-US" sz="2400" dirty="0">
                <a:latin typeface="Times New Roman" charset="0"/>
                <a:ea typeface="ＭＳ Ｐゴシック" charset="0"/>
                <a:cs typeface="ＭＳ Ｐゴシック" charset="0"/>
              </a:rPr>
              <a:t> of threats and </a:t>
            </a:r>
          </a:p>
          <a:p>
            <a:pPr marL="457200" lvl="1" indent="0">
              <a:buNone/>
            </a:pPr>
            <a:r>
              <a:rPr lang="en-US" sz="2400" dirty="0">
                <a:solidFill>
                  <a:schemeClr val="accent1">
                    <a:lumMod val="75000"/>
                  </a:schemeClr>
                </a:solidFill>
                <a:latin typeface="Times New Roman" charset="0"/>
                <a:ea typeface="ＭＳ Ｐゴシック" charset="0"/>
                <a:cs typeface="ＭＳ Ｐゴシック" charset="0"/>
              </a:rPr>
              <a:t>    attacks</a:t>
            </a:r>
            <a:r>
              <a:rPr lang="en-US" sz="2400" dirty="0">
                <a:latin typeface="Times New Roman" charset="0"/>
                <a:ea typeface="ＭＳ Ｐゴシック" charset="0"/>
                <a:cs typeface="ＭＳ Ｐゴシック" charset="0"/>
              </a:rPr>
              <a:t>.</a:t>
            </a:r>
          </a:p>
          <a:p>
            <a:r>
              <a:rPr lang="en-US" dirty="0">
                <a:latin typeface="Times New Roman" charset="0"/>
                <a:ea typeface="ＭＳ Ｐゴシック" charset="0"/>
                <a:cs typeface="ＭＳ Ｐゴシック" charset="0"/>
              </a:rPr>
              <a:t>How? </a:t>
            </a:r>
          </a:p>
          <a:p>
            <a:pPr lvl="1"/>
            <a:r>
              <a:rPr lang="en-US" sz="2400" dirty="0">
                <a:solidFill>
                  <a:schemeClr val="accent1">
                    <a:lumMod val="75000"/>
                  </a:schemeClr>
                </a:solidFill>
                <a:latin typeface="Times New Roman" charset="0"/>
                <a:ea typeface="ＭＳ Ｐゴシック" charset="0"/>
                <a:cs typeface="ＭＳ Ｐゴシック" charset="0"/>
              </a:rPr>
              <a:t>Literature review </a:t>
            </a:r>
            <a:r>
              <a:rPr lang="en-US" sz="2400" dirty="0">
                <a:latin typeface="Times New Roman" charset="0"/>
                <a:ea typeface="ＭＳ Ｐゴシック" charset="0"/>
                <a:cs typeface="ＭＳ Ｐゴシック" charset="0"/>
              </a:rPr>
              <a:t>and </a:t>
            </a:r>
            <a:r>
              <a:rPr lang="en-US" sz="2400" dirty="0">
                <a:solidFill>
                  <a:schemeClr val="accent1">
                    <a:lumMod val="75000"/>
                  </a:schemeClr>
                </a:solidFill>
                <a:latin typeface="Times New Roman" charset="0"/>
                <a:ea typeface="ＭＳ Ｐゴシック" charset="0"/>
                <a:cs typeface="ＭＳ Ｐゴシック" charset="0"/>
              </a:rPr>
              <a:t>classification</a:t>
            </a:r>
            <a:r>
              <a:rPr lang="en-US" sz="2400" dirty="0">
                <a:latin typeface="Times New Roman" charset="0"/>
                <a:ea typeface="ＭＳ Ｐゴシック" charset="0"/>
                <a:cs typeface="ＭＳ Ｐゴシック" charset="0"/>
              </a:rPr>
              <a:t>.</a:t>
            </a:r>
          </a:p>
        </p:txBody>
      </p:sp>
      <p:pic>
        <p:nvPicPr>
          <p:cNvPr id="6" name="Picture 5">
            <a:extLst>
              <a:ext uri="{FF2B5EF4-FFF2-40B4-BE49-F238E27FC236}">
                <a16:creationId xmlns:a16="http://schemas.microsoft.com/office/drawing/2014/main" id="{3E128AD2-2927-4409-B254-52A6DBCB1CB7}"/>
              </a:ext>
            </a:extLst>
          </p:cNvPr>
          <p:cNvPicPr>
            <a:picLocks noChangeAspect="1"/>
          </p:cNvPicPr>
          <p:nvPr/>
        </p:nvPicPr>
        <p:blipFill>
          <a:blip r:embed="rId3"/>
          <a:stretch>
            <a:fillRect/>
          </a:stretch>
        </p:blipFill>
        <p:spPr>
          <a:xfrm>
            <a:off x="5638800" y="2971800"/>
            <a:ext cx="3177876" cy="2309019"/>
          </a:xfrm>
          <a:prstGeom prst="rect">
            <a:avLst/>
          </a:prstGeom>
        </p:spPr>
      </p:pic>
    </p:spTree>
    <p:extLst>
      <p:ext uri="{BB962C8B-B14F-4D97-AF65-F5344CB8AC3E}">
        <p14:creationId xmlns:p14="http://schemas.microsoft.com/office/powerpoint/2010/main" val="578260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Elevator-Pitch</a:t>
            </a:r>
          </a:p>
        </p:txBody>
      </p:sp>
      <p:sp>
        <p:nvSpPr>
          <p:cNvPr id="19462" name="Rectangle 3"/>
          <p:cNvSpPr>
            <a:spLocks noGrp="1" noChangeArrowheads="1"/>
          </p:cNvSpPr>
          <p:nvPr>
            <p:ph type="body" idx="1"/>
          </p:nvPr>
        </p:nvSpPr>
        <p:spPr/>
        <p:txBody>
          <a:bodyPr/>
          <a:lstStyle/>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pic>
        <p:nvPicPr>
          <p:cNvPr id="5" name="Picture 4">
            <a:extLst>
              <a:ext uri="{FF2B5EF4-FFF2-40B4-BE49-F238E27FC236}">
                <a16:creationId xmlns:a16="http://schemas.microsoft.com/office/drawing/2014/main" id="{C7427E9D-1B0B-474F-8B5D-154E9DD3E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73" y="4230508"/>
            <a:ext cx="2466975" cy="1847850"/>
          </a:xfrm>
          <a:prstGeom prst="rect">
            <a:avLst/>
          </a:prstGeom>
        </p:spPr>
      </p:pic>
      <p:sp>
        <p:nvSpPr>
          <p:cNvPr id="7" name="Thought Bubble: Cloud 6">
            <a:extLst>
              <a:ext uri="{FF2B5EF4-FFF2-40B4-BE49-F238E27FC236}">
                <a16:creationId xmlns:a16="http://schemas.microsoft.com/office/drawing/2014/main" id="{59EC77E2-CCD3-4A87-B811-6F0B0D1830CA}"/>
              </a:ext>
            </a:extLst>
          </p:cNvPr>
          <p:cNvSpPr/>
          <p:nvPr/>
        </p:nvSpPr>
        <p:spPr>
          <a:xfrm>
            <a:off x="1101652" y="1501535"/>
            <a:ext cx="4045096" cy="2590800"/>
          </a:xfrm>
          <a:prstGeom prst="cloudCallout">
            <a:avLst>
              <a:gd name="adj1" fmla="val -24943"/>
              <a:gd name="adj2" fmla="val 74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SQL Injection</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Brute force</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Privilege escalation</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Platform vulnerabilities</a:t>
            </a:r>
          </a:p>
        </p:txBody>
      </p:sp>
      <p:sp>
        <p:nvSpPr>
          <p:cNvPr id="8" name="TextBox 7">
            <a:extLst>
              <a:ext uri="{FF2B5EF4-FFF2-40B4-BE49-F238E27FC236}">
                <a16:creationId xmlns:a16="http://schemas.microsoft.com/office/drawing/2014/main" id="{E871A047-0002-42A2-9453-DD887CA13173}"/>
              </a:ext>
            </a:extLst>
          </p:cNvPr>
          <p:cNvSpPr txBox="1"/>
          <p:nvPr/>
        </p:nvSpPr>
        <p:spPr>
          <a:xfrm>
            <a:off x="5486400" y="1600200"/>
            <a:ext cx="3048000" cy="341632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Literature review </a:t>
            </a:r>
            <a:r>
              <a:rPr lang="en-US" sz="2000" dirty="0">
                <a:latin typeface="Times New Roman" panose="02020603050405020304" pitchFamily="18" charset="0"/>
                <a:cs typeface="Times New Roman" panose="02020603050405020304" pitchFamily="18" charset="0"/>
              </a:rPr>
              <a:t>and </a:t>
            </a:r>
            <a:r>
              <a:rPr lang="en-US" sz="2000" dirty="0">
                <a:solidFill>
                  <a:schemeClr val="accent1">
                    <a:lumMod val="75000"/>
                  </a:schemeClr>
                </a:solidFill>
                <a:latin typeface="Times New Roman" panose="02020603050405020304" pitchFamily="18" charset="0"/>
                <a:cs typeface="Times New Roman" panose="02020603050405020304" pitchFamily="18" charset="0"/>
              </a:rPr>
              <a:t>classification</a:t>
            </a:r>
            <a:r>
              <a:rPr lang="en-US" sz="2000" dirty="0">
                <a:latin typeface="Times New Roman" panose="02020603050405020304" pitchFamily="18" charset="0"/>
                <a:cs typeface="Times New Roman" panose="02020603050405020304" pitchFamily="18" charset="0"/>
              </a:rPr>
              <a:t> on the most popular DBMS cyber attacks.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Effective countermeasures: </a:t>
            </a:r>
            <a:r>
              <a:rPr lang="en-US" sz="2000" dirty="0">
                <a:solidFill>
                  <a:schemeClr val="accent1">
                    <a:lumMod val="75000"/>
                  </a:schemeClr>
                </a:solidFill>
                <a:latin typeface="Times New Roman" panose="02020603050405020304" pitchFamily="18" charset="0"/>
                <a:cs typeface="Times New Roman" panose="02020603050405020304" pitchFamily="18" charset="0"/>
              </a:rPr>
              <a:t>IDSs</a:t>
            </a:r>
            <a:r>
              <a:rPr lang="en-US"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Classification</a:t>
            </a:r>
            <a:r>
              <a:rPr lang="en-US" sz="2000" dirty="0">
                <a:latin typeface="Times New Roman" panose="02020603050405020304" pitchFamily="18" charset="0"/>
                <a:cs typeface="Times New Roman" panose="02020603050405020304" pitchFamily="18" charset="0"/>
              </a:rPr>
              <a:t> of DBMS based on </a:t>
            </a:r>
            <a:r>
              <a:rPr lang="en-US" sz="2000" dirty="0">
                <a:solidFill>
                  <a:schemeClr val="accent1">
                    <a:lumMod val="75000"/>
                  </a:schemeClr>
                </a:solidFill>
                <a:latin typeface="Times New Roman" panose="02020603050405020304" pitchFamily="18" charset="0"/>
                <a:cs typeface="Times New Roman" panose="02020603050405020304" pitchFamily="18" charset="0"/>
              </a:rPr>
              <a:t>vulnerabilities</a:t>
            </a:r>
            <a:r>
              <a:rPr lang="en-US" sz="2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Research survey paper.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EB280625-02F8-41ED-87A2-B477F55B4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585" y="4410463"/>
            <a:ext cx="2856270" cy="1667895"/>
          </a:xfrm>
          <a:prstGeom prst="rect">
            <a:avLst/>
          </a:prstGeom>
        </p:spPr>
      </p:pic>
    </p:spTree>
    <p:extLst>
      <p:ext uri="{BB962C8B-B14F-4D97-AF65-F5344CB8AC3E}">
        <p14:creationId xmlns:p14="http://schemas.microsoft.com/office/powerpoint/2010/main" val="2701550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Deliverables</a:t>
            </a:r>
          </a:p>
        </p:txBody>
      </p:sp>
      <p:sp>
        <p:nvSpPr>
          <p:cNvPr id="19462" name="Rectangle 3"/>
          <p:cNvSpPr>
            <a:spLocks noGrp="1" noChangeArrowheads="1"/>
          </p:cNvSpPr>
          <p:nvPr>
            <p:ph type="body" idx="1"/>
          </p:nvPr>
        </p:nvSpPr>
        <p:spPr/>
        <p:txBody>
          <a:bodyPr/>
          <a:lstStyle/>
          <a:p>
            <a:r>
              <a:rPr lang="en-US" sz="2400" dirty="0">
                <a:latin typeface="Times New Roman" charset="0"/>
                <a:ea typeface="ＭＳ Ｐゴシック" charset="0"/>
                <a:cs typeface="ＭＳ Ｐゴシック" charset="0"/>
              </a:rPr>
              <a:t>What to expect at the end?</a:t>
            </a:r>
          </a:p>
          <a:p>
            <a:pPr lvl="1" indent="-342900"/>
            <a:r>
              <a:rPr lang="en-US" sz="2200" dirty="0">
                <a:latin typeface="Times New Roman" charset="0"/>
                <a:ea typeface="ＭＳ Ｐゴシック" charset="0"/>
                <a:cs typeface="ＭＳ Ｐゴシック" charset="0"/>
              </a:rPr>
              <a:t>A survey on Intrusion Detection Systems (IDS) for DBMS. </a:t>
            </a:r>
          </a:p>
          <a:p>
            <a:r>
              <a:rPr lang="en-US" sz="2400" dirty="0">
                <a:latin typeface="Times New Roman" charset="0"/>
                <a:ea typeface="ＭＳ Ｐゴシック" charset="0"/>
              </a:rPr>
              <a:t>What is your contribution?</a:t>
            </a:r>
          </a:p>
          <a:p>
            <a:pPr lvl="1"/>
            <a:r>
              <a:rPr lang="en-US" sz="2200" dirty="0">
                <a:solidFill>
                  <a:schemeClr val="accent1">
                    <a:lumMod val="75000"/>
                  </a:schemeClr>
                </a:solidFill>
                <a:latin typeface="Times New Roman" charset="0"/>
                <a:ea typeface="ＭＳ Ｐゴシック" charset="0"/>
              </a:rPr>
              <a:t>Literature review </a:t>
            </a:r>
            <a:r>
              <a:rPr lang="en-US" sz="2200" dirty="0">
                <a:latin typeface="Times New Roman" charset="0"/>
                <a:ea typeface="ＭＳ Ｐゴシック" charset="0"/>
              </a:rPr>
              <a:t>on different attacks and threats. Countermeasures.</a:t>
            </a:r>
          </a:p>
          <a:p>
            <a:pPr lvl="1"/>
            <a:r>
              <a:rPr lang="en-US" sz="2200" dirty="0">
                <a:solidFill>
                  <a:schemeClr val="accent1">
                    <a:lumMod val="75000"/>
                  </a:schemeClr>
                </a:solidFill>
                <a:latin typeface="Times New Roman" charset="0"/>
                <a:ea typeface="ＭＳ Ｐゴシック" charset="0"/>
              </a:rPr>
              <a:t>Classification</a:t>
            </a:r>
            <a:r>
              <a:rPr lang="en-US" sz="2200" dirty="0">
                <a:latin typeface="Times New Roman" charset="0"/>
                <a:ea typeface="ＭＳ Ｐゴシック" charset="0"/>
              </a:rPr>
              <a:t> of </a:t>
            </a:r>
            <a:r>
              <a:rPr lang="en-US" sz="2200" dirty="0">
                <a:solidFill>
                  <a:schemeClr val="accent1">
                    <a:lumMod val="75000"/>
                  </a:schemeClr>
                </a:solidFill>
                <a:latin typeface="Times New Roman" charset="0"/>
                <a:ea typeface="ＭＳ Ｐゴシック" charset="0"/>
              </a:rPr>
              <a:t>DBMS</a:t>
            </a:r>
            <a:r>
              <a:rPr lang="en-US" sz="2200" dirty="0">
                <a:latin typeface="Times New Roman" charset="0"/>
                <a:ea typeface="ＭＳ Ｐゴシック" charset="0"/>
              </a:rPr>
              <a:t> based on </a:t>
            </a:r>
            <a:r>
              <a:rPr lang="en-US" sz="2200" dirty="0">
                <a:solidFill>
                  <a:schemeClr val="accent1">
                    <a:lumMod val="75000"/>
                  </a:schemeClr>
                </a:solidFill>
                <a:latin typeface="Times New Roman" charset="0"/>
                <a:ea typeface="ＭＳ Ｐゴシック" charset="0"/>
              </a:rPr>
              <a:t>vulnerabilities</a:t>
            </a:r>
            <a:r>
              <a:rPr lang="en-US" sz="2200" dirty="0">
                <a:latin typeface="Times New Roman" charset="0"/>
                <a:ea typeface="ＭＳ Ｐゴシック" charset="0"/>
              </a:rPr>
              <a:t>. </a:t>
            </a:r>
          </a:p>
          <a:p>
            <a:r>
              <a:rPr lang="en-US" sz="2400" dirty="0">
                <a:latin typeface="Times New Roman" charset="0"/>
                <a:ea typeface="ＭＳ Ｐゴシック" charset="0"/>
              </a:rPr>
              <a:t>How many hours a week starting today would you spend in this project?</a:t>
            </a:r>
          </a:p>
          <a:p>
            <a:pPr lvl="1"/>
            <a:r>
              <a:rPr lang="en-US" sz="2200" dirty="0">
                <a:latin typeface="Times New Roman" charset="0"/>
                <a:ea typeface="ＭＳ Ｐゴシック" charset="0"/>
              </a:rPr>
              <a:t> ~10 hours.</a:t>
            </a:r>
          </a:p>
          <a:p>
            <a:r>
              <a:rPr lang="en-US" sz="2400" dirty="0">
                <a:latin typeface="Times New Roman" charset="0"/>
                <a:ea typeface="ＭＳ Ｐゴシック" charset="0"/>
              </a:rPr>
              <a:t>How does this measures the outcome?</a:t>
            </a:r>
          </a:p>
          <a:p>
            <a:pPr lvl="1"/>
            <a:r>
              <a:rPr lang="en-US" sz="2200" dirty="0">
                <a:latin typeface="Times New Roman" charset="0"/>
                <a:ea typeface="ＭＳ Ｐゴシック" charset="0"/>
              </a:rPr>
              <a:t>Survey paper.</a:t>
            </a:r>
          </a:p>
          <a:p>
            <a:r>
              <a:rPr lang="en-US" sz="2400" dirty="0">
                <a:latin typeface="Times New Roman" charset="0"/>
                <a:ea typeface="ＭＳ Ｐゴシック" charset="0"/>
              </a:rPr>
              <a:t>How many references would you have?</a:t>
            </a:r>
          </a:p>
          <a:p>
            <a:pPr lvl="1"/>
            <a:r>
              <a:rPr lang="en-US" sz="2200" dirty="0">
                <a:latin typeface="Times New Roman" charset="0"/>
                <a:ea typeface="ＭＳ Ｐゴシック" charset="0"/>
              </a:rPr>
              <a:t>~ 40.</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88527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
        <p:nvSpPr>
          <p:cNvPr id="9" name="Subtitle 2">
            <a:extLst>
              <a:ext uri="{FF2B5EF4-FFF2-40B4-BE49-F238E27FC236}">
                <a16:creationId xmlns:a16="http://schemas.microsoft.com/office/drawing/2014/main" id="{58BE3AEF-2CC3-4949-B529-DC7405E19055}"/>
              </a:ext>
            </a:extLst>
          </p:cNvPr>
          <p:cNvSpPr>
            <a:spLocks noGrp="1"/>
          </p:cNvSpPr>
          <p:nvPr>
            <p:ph type="subTitle" idx="1"/>
          </p:nvPr>
        </p:nvSpPr>
        <p:spPr>
          <a:xfrm>
            <a:off x="838200" y="2743200"/>
            <a:ext cx="7467600" cy="3505200"/>
          </a:xfrm>
        </p:spPr>
        <p:txBody>
          <a:bodyPr/>
          <a:lstStyle/>
          <a:p>
            <a:r>
              <a:rPr lang="en-US" sz="2400" b="1" dirty="0">
                <a:solidFill>
                  <a:schemeClr val="tx1"/>
                </a:solidFill>
              </a:rPr>
              <a:t>A Survey on Intrusion Detection Systems for DBMS</a:t>
            </a:r>
          </a:p>
          <a:p>
            <a:endParaRPr lang="en-US" sz="2000" b="1" dirty="0">
              <a:solidFill>
                <a:srgbClr val="0000FF"/>
              </a:solidFill>
            </a:endParaRPr>
          </a:p>
          <a:p>
            <a:r>
              <a:rPr lang="en-US" sz="2000" b="1" dirty="0">
                <a:solidFill>
                  <a:srgbClr val="011629"/>
                </a:solidFill>
              </a:rPr>
              <a:t>Abbas Acar, Leonardo </a:t>
            </a:r>
            <a:r>
              <a:rPr lang="en-US" sz="2000" b="1" dirty="0" err="1">
                <a:solidFill>
                  <a:srgbClr val="011629"/>
                </a:solidFill>
              </a:rPr>
              <a:t>Babun</a:t>
            </a:r>
            <a:r>
              <a:rPr lang="en-US" sz="2000" b="1" dirty="0">
                <a:solidFill>
                  <a:srgbClr val="011629"/>
                </a:solidFill>
              </a:rPr>
              <a:t>, </a:t>
            </a:r>
            <a:r>
              <a:rPr lang="en-US" b="1" dirty="0">
                <a:solidFill>
                  <a:srgbClr val="0070C0"/>
                </a:solidFill>
              </a:rPr>
              <a:t>Amit Kumar </a:t>
            </a:r>
            <a:r>
              <a:rPr lang="en-US" b="1" dirty="0" err="1">
                <a:solidFill>
                  <a:srgbClr val="0070C0"/>
                </a:solidFill>
              </a:rPr>
              <a:t>Sikder</a:t>
            </a:r>
            <a:endParaRPr lang="en-US" b="1" dirty="0">
              <a:solidFill>
                <a:srgbClr val="0070C0"/>
              </a:solidFill>
            </a:endParaRPr>
          </a:p>
          <a:p>
            <a:endParaRPr lang="en-US" sz="2000" b="1" dirty="0">
              <a:solidFill>
                <a:srgbClr val="0000FF"/>
              </a:solidFill>
            </a:endParaRPr>
          </a:p>
          <a:p>
            <a:r>
              <a:rPr lang="en-US" sz="2000" b="1" dirty="0">
                <a:solidFill>
                  <a:srgbClr val="0070C0"/>
                </a:solidFill>
              </a:rPr>
              <a:t>Cyber-Physical Systems Security Lab (CSL)</a:t>
            </a:r>
          </a:p>
          <a:p>
            <a:endParaRPr lang="en-US" sz="2800" b="1" dirty="0">
              <a:solidFill>
                <a:schemeClr val="tx1"/>
              </a:solidFill>
            </a:endParaRPr>
          </a:p>
        </p:txBody>
      </p:sp>
    </p:spTree>
    <p:extLst>
      <p:ext uri="{BB962C8B-B14F-4D97-AF65-F5344CB8AC3E}">
        <p14:creationId xmlns:p14="http://schemas.microsoft.com/office/powerpoint/2010/main" val="3931403671"/>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endParaRPr lang="en-US" sz="2800" b="1" dirty="0">
              <a:solidFill>
                <a:srgbClr val="0000FF"/>
              </a:solidFill>
            </a:endParaRPr>
          </a:p>
          <a:p>
            <a:r>
              <a:rPr lang="en-US" sz="2000" b="1" dirty="0">
                <a:solidFill>
                  <a:srgbClr val="0000FF"/>
                </a:solidFill>
              </a:rPr>
              <a:t>A K M Iqtidar Newaz (Individual)</a:t>
            </a:r>
            <a:endParaRPr lang="en-US" sz="2800" b="1" dirty="0">
              <a:solidFill>
                <a:schemeClr val="tx1"/>
              </a:solidFill>
            </a:endParaRPr>
          </a:p>
          <a:p>
            <a:r>
              <a:rPr lang="en-US" sz="2800" b="1" dirty="0">
                <a:solidFill>
                  <a:schemeClr val="tx1"/>
                </a:solidFill>
              </a:rPr>
              <a:t>A Survey on Cassandra – A Decentralized Structured Storage System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1076406998"/>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Introduction</a:t>
            </a:r>
          </a:p>
        </p:txBody>
      </p:sp>
      <p:sp>
        <p:nvSpPr>
          <p:cNvPr id="19462" name="Rectangle 3"/>
          <p:cNvSpPr>
            <a:spLocks noGrp="1" noChangeArrowheads="1"/>
          </p:cNvSpPr>
          <p:nvPr>
            <p:ph type="body" idx="1"/>
          </p:nvPr>
        </p:nvSpPr>
        <p:spPr/>
        <p:txBody>
          <a:bodyPr/>
          <a:lstStyle/>
          <a:p>
            <a:r>
              <a:rPr lang="en-US" dirty="0">
                <a:latin typeface="Times New Roman" charset="0"/>
                <a:ea typeface="ＭＳ Ｐゴシック" charset="0"/>
                <a:cs typeface="ＭＳ Ｐゴシック" charset="0"/>
              </a:rPr>
              <a:t>What?</a:t>
            </a:r>
          </a:p>
          <a:p>
            <a:pPr lvl="1" indent="-342900"/>
            <a:r>
              <a:rPr lang="en-US" sz="2000" dirty="0">
                <a:latin typeface="Times New Roman" charset="0"/>
                <a:ea typeface="ＭＳ Ｐゴシック" charset="0"/>
                <a:cs typeface="ＭＳ Ｐゴシック" charset="0"/>
              </a:rPr>
              <a:t>A </a:t>
            </a:r>
            <a:r>
              <a:rPr lang="en-US" sz="2000" dirty="0">
                <a:solidFill>
                  <a:schemeClr val="accent1">
                    <a:lumMod val="75000"/>
                  </a:schemeClr>
                </a:solidFill>
                <a:latin typeface="Times New Roman" charset="0"/>
                <a:ea typeface="ＭＳ Ｐゴシック" charset="0"/>
                <a:cs typeface="ＭＳ Ｐゴシック" charset="0"/>
              </a:rPr>
              <a:t>survey on intrusion detection systems (IDS) </a:t>
            </a:r>
            <a:r>
              <a:rPr lang="en-US" sz="2000" dirty="0">
                <a:latin typeface="Times New Roman" charset="0"/>
                <a:ea typeface="ＭＳ Ｐゴシック" charset="0"/>
                <a:cs typeface="ＭＳ Ｐゴシック" charset="0"/>
              </a:rPr>
              <a:t>for database management system.</a:t>
            </a:r>
          </a:p>
          <a:p>
            <a:r>
              <a:rPr lang="en-US" dirty="0">
                <a:latin typeface="Times New Roman" charset="0"/>
                <a:ea typeface="ＭＳ Ｐゴシック" charset="0"/>
                <a:cs typeface="ＭＳ Ｐゴシック" charset="0"/>
              </a:rPr>
              <a:t>Why?</a:t>
            </a:r>
          </a:p>
          <a:p>
            <a:pPr lvl="1"/>
            <a:r>
              <a:rPr lang="en-US" sz="2000" dirty="0">
                <a:solidFill>
                  <a:schemeClr val="accent1">
                    <a:lumMod val="75000"/>
                  </a:schemeClr>
                </a:solidFill>
                <a:latin typeface="Times New Roman" charset="0"/>
                <a:ea typeface="ＭＳ Ｐゴシック" charset="0"/>
                <a:cs typeface="ＭＳ Ｐゴシック" charset="0"/>
              </a:rPr>
              <a:t>Guarantees the C. I. A.</a:t>
            </a:r>
            <a:r>
              <a:rPr lang="en-US" sz="2000" dirty="0">
                <a:latin typeface="Times New Roman" charset="0"/>
                <a:ea typeface="ＭＳ Ｐゴシック" charset="0"/>
                <a:cs typeface="ＭＳ Ｐゴシック" charset="0"/>
              </a:rPr>
              <a:t> of users, business, and government data.</a:t>
            </a:r>
          </a:p>
          <a:p>
            <a:pPr lvl="1"/>
            <a:r>
              <a:rPr lang="en-US" sz="2000" dirty="0">
                <a:latin typeface="Times New Roman" charset="0"/>
                <a:ea typeface="ＭＳ Ｐゴシック" charset="0"/>
                <a:cs typeface="ＭＳ Ｐゴシック" charset="0"/>
              </a:rPr>
              <a:t>Increasing number of </a:t>
            </a:r>
            <a:r>
              <a:rPr lang="en-US" sz="2000" dirty="0">
                <a:solidFill>
                  <a:schemeClr val="accent1">
                    <a:lumMod val="75000"/>
                  </a:schemeClr>
                </a:solidFill>
                <a:latin typeface="Times New Roman" charset="0"/>
                <a:ea typeface="ＭＳ Ｐゴシック" charset="0"/>
                <a:cs typeface="ＭＳ Ｐゴシック" charset="0"/>
              </a:rPr>
              <a:t>threats </a:t>
            </a:r>
            <a:r>
              <a:rPr lang="en-US" sz="2000" dirty="0">
                <a:latin typeface="Times New Roman" charset="0"/>
                <a:ea typeface="ＭＳ Ｐゴシック" charset="0"/>
                <a:cs typeface="ＭＳ Ｐゴシック" charset="0"/>
              </a:rPr>
              <a:t>and</a:t>
            </a:r>
            <a:r>
              <a:rPr lang="en-US" sz="2000" dirty="0">
                <a:solidFill>
                  <a:schemeClr val="accent1">
                    <a:lumMod val="75000"/>
                  </a:schemeClr>
                </a:solidFill>
                <a:latin typeface="Times New Roman" charset="0"/>
                <a:ea typeface="ＭＳ Ｐゴシック" charset="0"/>
                <a:cs typeface="ＭＳ Ｐゴシック" charset="0"/>
              </a:rPr>
              <a:t> malicious attacks</a:t>
            </a:r>
            <a:r>
              <a:rPr lang="en-US" sz="2000" dirty="0">
                <a:latin typeface="Times New Roman" charset="0"/>
                <a:ea typeface="ＭＳ Ｐゴシック" charset="0"/>
                <a:cs typeface="ＭＳ Ｐゴシック" charset="0"/>
              </a:rPr>
              <a:t>.</a:t>
            </a:r>
          </a:p>
          <a:p>
            <a:pPr lvl="1"/>
            <a:r>
              <a:rPr lang="en-US" sz="2000" dirty="0">
                <a:latin typeface="Times New Roman" charset="0"/>
                <a:ea typeface="ＭＳ Ｐゴシック" charset="0"/>
                <a:cs typeface="ＭＳ Ｐゴシック" charset="0"/>
              </a:rPr>
              <a:t>Different </a:t>
            </a:r>
            <a:r>
              <a:rPr lang="en-US" sz="2000" dirty="0">
                <a:solidFill>
                  <a:schemeClr val="accent1">
                    <a:lumMod val="75000"/>
                  </a:schemeClr>
                </a:solidFill>
                <a:latin typeface="Times New Roman" charset="0"/>
                <a:ea typeface="ＭＳ Ｐゴシック" charset="0"/>
                <a:cs typeface="ＭＳ Ｐゴシック" charset="0"/>
              </a:rPr>
              <a:t>techniques available </a:t>
            </a:r>
            <a:r>
              <a:rPr lang="en-US" sz="2000" dirty="0">
                <a:latin typeface="Times New Roman" charset="0"/>
                <a:ea typeface="ＭＳ Ｐゴシック" charset="0"/>
                <a:cs typeface="ＭＳ Ｐゴシック" charset="0"/>
              </a:rPr>
              <a:t>to detect different attacks.</a:t>
            </a:r>
          </a:p>
          <a:p>
            <a:r>
              <a:rPr lang="en-US" dirty="0">
                <a:latin typeface="Times New Roman" charset="0"/>
                <a:ea typeface="ＭＳ Ｐゴシック" charset="0"/>
                <a:cs typeface="ＭＳ Ｐゴシック" charset="0"/>
              </a:rPr>
              <a:t>How?</a:t>
            </a:r>
          </a:p>
          <a:p>
            <a:pPr lvl="1" indent="-342900"/>
            <a:r>
              <a:rPr lang="en-US" sz="2000" dirty="0">
                <a:solidFill>
                  <a:schemeClr val="accent1">
                    <a:lumMod val="75000"/>
                  </a:schemeClr>
                </a:solidFill>
                <a:latin typeface="Times New Roman" charset="0"/>
                <a:ea typeface="ＭＳ Ｐゴシック" charset="0"/>
                <a:cs typeface="ＭＳ Ｐゴシック" charset="0"/>
              </a:rPr>
              <a:t>Literature review </a:t>
            </a:r>
            <a:r>
              <a:rPr lang="en-US" sz="2000" dirty="0">
                <a:latin typeface="Times New Roman" charset="0"/>
                <a:ea typeface="ＭＳ Ｐゴシック" charset="0"/>
                <a:cs typeface="ＭＳ Ｐゴシック" charset="0"/>
              </a:rPr>
              <a:t>and classification.</a:t>
            </a:r>
          </a:p>
          <a:p>
            <a:pPr marL="0" indent="0">
              <a:buNone/>
            </a:pPr>
            <a:endParaRPr lang="en-US" sz="2400" dirty="0">
              <a:latin typeface="Times New Roman" charset="0"/>
              <a:ea typeface="ＭＳ Ｐゴシック" charset="0"/>
              <a:cs typeface="ＭＳ Ｐゴシック" charset="0"/>
            </a:endParaRPr>
          </a:p>
          <a:p>
            <a:endParaRPr lang="en-US" sz="2400"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281263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Elevator-Pitch</a:t>
            </a:r>
          </a:p>
        </p:txBody>
      </p:sp>
      <p:sp>
        <p:nvSpPr>
          <p:cNvPr id="19462" name="Rectangle 3"/>
          <p:cNvSpPr>
            <a:spLocks noGrp="1" noChangeArrowheads="1"/>
          </p:cNvSpPr>
          <p:nvPr>
            <p:ph type="body" idx="1"/>
          </p:nvPr>
        </p:nvSpPr>
        <p:spPr/>
        <p:txBody>
          <a:bodyPr/>
          <a:lstStyle/>
          <a:p>
            <a:r>
              <a:rPr lang="en-US" sz="2800" dirty="0">
                <a:solidFill>
                  <a:schemeClr val="accent1">
                    <a:lumMod val="75000"/>
                  </a:schemeClr>
                </a:solidFill>
                <a:latin typeface="Times New Roman" charset="0"/>
                <a:ea typeface="ＭＳ Ｐゴシック" charset="0"/>
                <a:cs typeface="ＭＳ Ｐゴシック" charset="0"/>
              </a:rPr>
              <a:t>Literature review </a:t>
            </a:r>
            <a:r>
              <a:rPr lang="en-US" sz="2800" dirty="0">
                <a:latin typeface="Times New Roman" charset="0"/>
                <a:ea typeface="ＭＳ Ｐゴシック" charset="0"/>
                <a:cs typeface="ＭＳ Ｐゴシック" charset="0"/>
              </a:rPr>
              <a:t>of different intrusion detection systems on database management system.</a:t>
            </a:r>
          </a:p>
          <a:p>
            <a:r>
              <a:rPr lang="en-US" sz="2800" dirty="0">
                <a:solidFill>
                  <a:schemeClr val="accent1">
                    <a:lumMod val="75000"/>
                  </a:schemeClr>
                </a:solidFill>
                <a:latin typeface="Times New Roman" charset="0"/>
                <a:ea typeface="ＭＳ Ｐゴシック" charset="0"/>
                <a:cs typeface="ＭＳ Ｐゴシック" charset="0"/>
              </a:rPr>
              <a:t>Classification of IDSs </a:t>
            </a:r>
            <a:r>
              <a:rPr lang="en-US" sz="2800" dirty="0">
                <a:latin typeface="Times New Roman" charset="0"/>
                <a:ea typeface="ＭＳ Ｐゴシック" charset="0"/>
                <a:cs typeface="ＭＳ Ｐゴシック" charset="0"/>
              </a:rPr>
              <a:t>available for DBMS based on features, techniques, etc.</a:t>
            </a:r>
          </a:p>
          <a:p>
            <a:r>
              <a:rPr lang="en-US" sz="2800" dirty="0">
                <a:solidFill>
                  <a:schemeClr val="accent1">
                    <a:lumMod val="75000"/>
                  </a:schemeClr>
                </a:solidFill>
                <a:latin typeface="Times New Roman" charset="0"/>
                <a:ea typeface="ＭＳ Ｐゴシック" charset="0"/>
                <a:cs typeface="ＭＳ Ｐゴシック" charset="0"/>
              </a:rPr>
              <a:t>Comparison</a:t>
            </a:r>
            <a:r>
              <a:rPr lang="en-US" sz="2800" dirty="0">
                <a:latin typeface="Times New Roman" charset="0"/>
                <a:ea typeface="ＭＳ Ｐゴシック" charset="0"/>
                <a:cs typeface="ＭＳ Ｐゴシック" charset="0"/>
              </a:rPr>
              <a:t> of different IDSs.</a:t>
            </a:r>
          </a:p>
          <a:p>
            <a:r>
              <a:rPr lang="en-US" sz="2800" dirty="0">
                <a:solidFill>
                  <a:schemeClr val="accent1">
                    <a:lumMod val="75000"/>
                  </a:schemeClr>
                </a:solidFill>
                <a:latin typeface="Times New Roman" charset="0"/>
                <a:ea typeface="ＭＳ Ｐゴシック" charset="0"/>
                <a:cs typeface="ＭＳ Ｐゴシック" charset="0"/>
              </a:rPr>
              <a:t>Shortcomings</a:t>
            </a:r>
            <a:r>
              <a:rPr lang="en-US" sz="2800" dirty="0">
                <a:latin typeface="Times New Roman" charset="0"/>
                <a:ea typeface="ＭＳ Ｐゴシック" charset="0"/>
                <a:cs typeface="ＭＳ Ｐゴシック" charset="0"/>
              </a:rPr>
              <a:t> of different IDSs against different types of attacks.</a:t>
            </a:r>
          </a:p>
          <a:p>
            <a:endParaRPr lang="en-US" dirty="0">
              <a:latin typeface="Times New Roman" charset="0"/>
              <a:ea typeface="ＭＳ Ｐゴシック" charset="0"/>
              <a:cs typeface="ＭＳ Ｐゴシック" charset="0"/>
            </a:endParaRP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pic>
        <p:nvPicPr>
          <p:cNvPr id="2" name="Picture 1">
            <a:extLst>
              <a:ext uri="{FF2B5EF4-FFF2-40B4-BE49-F238E27FC236}">
                <a16:creationId xmlns:a16="http://schemas.microsoft.com/office/drawing/2014/main" id="{9DDB2122-D7B3-4C8E-97C1-093ACC82A0DF}"/>
              </a:ext>
            </a:extLst>
          </p:cNvPr>
          <p:cNvPicPr>
            <a:picLocks noChangeAspect="1"/>
          </p:cNvPicPr>
          <p:nvPr/>
        </p:nvPicPr>
        <p:blipFill>
          <a:blip r:embed="rId3"/>
          <a:stretch>
            <a:fillRect/>
          </a:stretch>
        </p:blipFill>
        <p:spPr>
          <a:xfrm>
            <a:off x="6248400" y="4416590"/>
            <a:ext cx="2385695" cy="1790391"/>
          </a:xfrm>
          <a:prstGeom prst="rect">
            <a:avLst/>
          </a:prstGeom>
        </p:spPr>
      </p:pic>
    </p:spTree>
    <p:extLst>
      <p:ext uri="{BB962C8B-B14F-4D97-AF65-F5344CB8AC3E}">
        <p14:creationId xmlns:p14="http://schemas.microsoft.com/office/powerpoint/2010/main" val="291687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a:xfrm>
            <a:off x="179294" y="129382"/>
            <a:ext cx="8610600" cy="1020762"/>
          </a:xfrm>
        </p:spPr>
        <p:txBody>
          <a:bodyPr/>
          <a:lstStyle/>
          <a:p>
            <a:r>
              <a:rPr lang="en-US" dirty="0">
                <a:latin typeface="Times New Roman" charset="0"/>
                <a:ea typeface="ＭＳ Ｐゴシック" charset="0"/>
                <a:cs typeface="ＭＳ Ｐゴシック" charset="0"/>
              </a:rPr>
              <a:t>Deliverables</a:t>
            </a:r>
          </a:p>
        </p:txBody>
      </p:sp>
      <p:sp>
        <p:nvSpPr>
          <p:cNvPr id="19462" name="Rectangle 3"/>
          <p:cNvSpPr>
            <a:spLocks noGrp="1" noChangeArrowheads="1"/>
          </p:cNvSpPr>
          <p:nvPr>
            <p:ph type="body" idx="1"/>
          </p:nvPr>
        </p:nvSpPr>
        <p:spPr>
          <a:xfrm>
            <a:off x="201706" y="914400"/>
            <a:ext cx="8610600" cy="4754563"/>
          </a:xfrm>
        </p:spPr>
        <p:txBody>
          <a:bodyPr/>
          <a:lstStyle/>
          <a:p>
            <a:r>
              <a:rPr lang="en-US" sz="2400" dirty="0">
                <a:latin typeface="Times New Roman" charset="0"/>
                <a:ea typeface="ＭＳ Ｐゴシック" charset="0"/>
                <a:cs typeface="ＭＳ Ｐゴシック" charset="0"/>
              </a:rPr>
              <a:t>What to expect at the end?</a:t>
            </a:r>
          </a:p>
          <a:p>
            <a:pPr lvl="1" indent="-342900">
              <a:buFont typeface="Courier New" panose="02070309020205020404" pitchFamily="49" charset="0"/>
              <a:buChar char="o"/>
            </a:pPr>
            <a:r>
              <a:rPr lang="en-US" sz="2200" dirty="0">
                <a:latin typeface="Times New Roman" charset="0"/>
                <a:ea typeface="ＭＳ Ｐゴシック" charset="0"/>
                <a:cs typeface="ＭＳ Ｐゴシック" charset="0"/>
              </a:rPr>
              <a:t>A survey on Intrusion Detection Systems in Database Management. </a:t>
            </a:r>
          </a:p>
          <a:p>
            <a:r>
              <a:rPr lang="en-US" sz="2400" dirty="0">
                <a:latin typeface="Times New Roman" charset="0"/>
                <a:ea typeface="ＭＳ Ｐゴシック" charset="0"/>
              </a:rPr>
              <a:t>What is your contribution?</a:t>
            </a:r>
          </a:p>
          <a:p>
            <a:pPr lvl="1">
              <a:buFont typeface="Courier New" panose="02070309020205020404" pitchFamily="49" charset="0"/>
              <a:buChar char="o"/>
            </a:pPr>
            <a:r>
              <a:rPr lang="en-US" sz="2200" dirty="0">
                <a:solidFill>
                  <a:schemeClr val="accent1">
                    <a:lumMod val="75000"/>
                  </a:schemeClr>
                </a:solidFill>
                <a:latin typeface="Times New Roman" charset="0"/>
                <a:ea typeface="ＭＳ Ｐゴシック" charset="0"/>
              </a:rPr>
              <a:t>Literature review of IDSs </a:t>
            </a:r>
            <a:r>
              <a:rPr lang="en-US" sz="2200" dirty="0">
                <a:latin typeface="Times New Roman" charset="0"/>
                <a:ea typeface="ＭＳ Ｐゴシック" charset="0"/>
              </a:rPr>
              <a:t>and classify them according to features, techniques, etc. </a:t>
            </a:r>
          </a:p>
          <a:p>
            <a:pPr lvl="1">
              <a:buFont typeface="Courier New" panose="02070309020205020404" pitchFamily="49" charset="0"/>
              <a:buChar char="o"/>
            </a:pPr>
            <a:r>
              <a:rPr lang="en-US" sz="2200" dirty="0">
                <a:solidFill>
                  <a:schemeClr val="accent1">
                    <a:lumMod val="75000"/>
                  </a:schemeClr>
                </a:solidFill>
                <a:latin typeface="Times New Roman" charset="0"/>
                <a:ea typeface="ＭＳ Ｐゴシック" charset="0"/>
              </a:rPr>
              <a:t>Shortcomings</a:t>
            </a:r>
            <a:r>
              <a:rPr lang="en-US" sz="2200" dirty="0">
                <a:latin typeface="Times New Roman" charset="0"/>
                <a:ea typeface="ＭＳ Ｐゴシック" charset="0"/>
              </a:rPr>
              <a:t> of different approaches.</a:t>
            </a:r>
          </a:p>
          <a:p>
            <a:r>
              <a:rPr lang="en-US" sz="2400" dirty="0">
                <a:latin typeface="Times New Roman" charset="0"/>
                <a:ea typeface="ＭＳ Ｐゴシック" charset="0"/>
              </a:rPr>
              <a:t>How many hours a week starting today would you spend in this project?</a:t>
            </a:r>
          </a:p>
          <a:p>
            <a:pPr lvl="1">
              <a:buFont typeface="Courier New" panose="02070309020205020404" pitchFamily="49" charset="0"/>
              <a:buChar char="o"/>
            </a:pPr>
            <a:r>
              <a:rPr lang="en-US" sz="2200" dirty="0">
                <a:latin typeface="Times New Roman" charset="0"/>
                <a:ea typeface="ＭＳ Ｐゴシック" charset="0"/>
              </a:rPr>
              <a:t> 10 hours.</a:t>
            </a:r>
          </a:p>
          <a:p>
            <a:r>
              <a:rPr lang="en-US" sz="2400" dirty="0">
                <a:latin typeface="Times New Roman" charset="0"/>
                <a:ea typeface="ＭＳ Ｐゴシック" charset="0"/>
              </a:rPr>
              <a:t>How does this measures the outcome?</a:t>
            </a:r>
          </a:p>
          <a:p>
            <a:pPr lvl="1">
              <a:buFont typeface="Courier New" panose="02070309020205020404" pitchFamily="49" charset="0"/>
              <a:buChar char="o"/>
            </a:pPr>
            <a:r>
              <a:rPr lang="en-US" sz="2200" dirty="0">
                <a:latin typeface="Times New Roman" charset="0"/>
                <a:ea typeface="ＭＳ Ｐゴシック" charset="0"/>
              </a:rPr>
              <a:t>Survey paper.</a:t>
            </a:r>
          </a:p>
          <a:p>
            <a:r>
              <a:rPr lang="en-US" sz="2400" dirty="0">
                <a:latin typeface="Times New Roman" charset="0"/>
                <a:ea typeface="ＭＳ Ｐゴシック" charset="0"/>
              </a:rPr>
              <a:t>How many references would you have?</a:t>
            </a:r>
          </a:p>
          <a:p>
            <a:pPr lvl="1">
              <a:buFont typeface="Courier New" panose="02070309020205020404" pitchFamily="49" charset="0"/>
              <a:buChar char="o"/>
            </a:pPr>
            <a:r>
              <a:rPr lang="en-US" sz="1800" dirty="0">
                <a:latin typeface="Times New Roman" charset="0"/>
                <a:ea typeface="ＭＳ Ｐゴシック" charset="0"/>
              </a:rPr>
              <a:t>~ 40.</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9153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endParaRPr lang="en-US" altLang="zh-CN" sz="2800" b="1" dirty="0">
              <a:solidFill>
                <a:srgbClr val="0000FF"/>
              </a:solidFill>
            </a:endParaRPr>
          </a:p>
          <a:p>
            <a:r>
              <a:rPr lang="en-US" altLang="zh-CN" sz="2800" b="1" dirty="0">
                <a:solidFill>
                  <a:srgbClr val="0000FF"/>
                </a:solidFill>
              </a:rPr>
              <a:t>Li</a:t>
            </a:r>
            <a:r>
              <a:rPr lang="zh-CN" altLang="en-US" sz="2800" b="1" dirty="0">
                <a:solidFill>
                  <a:srgbClr val="0000FF"/>
                </a:solidFill>
              </a:rPr>
              <a:t> </a:t>
            </a:r>
            <a:r>
              <a:rPr lang="en-US" altLang="zh-CN" sz="2800" b="1" dirty="0">
                <a:solidFill>
                  <a:srgbClr val="0000FF"/>
                </a:solidFill>
              </a:rPr>
              <a:t>Li</a:t>
            </a:r>
            <a:r>
              <a:rPr lang="en-US" sz="2800" b="1" dirty="0">
                <a:solidFill>
                  <a:srgbClr val="0000FF"/>
                </a:solidFill>
              </a:rPr>
              <a:t> </a:t>
            </a:r>
            <a:r>
              <a:rPr lang="en-US" altLang="zh-CN" sz="2800" b="1" dirty="0">
                <a:solidFill>
                  <a:srgbClr val="0000FF"/>
                </a:solidFill>
              </a:rPr>
              <a:t>6052180</a:t>
            </a:r>
            <a:endParaRPr lang="en-US" sz="2800" b="1" dirty="0">
              <a:solidFill>
                <a:srgbClr val="0000FF"/>
              </a:solidFill>
            </a:endParaRPr>
          </a:p>
          <a:p>
            <a:r>
              <a:rPr lang="en-US" sz="2800" b="1" dirty="0">
                <a:solidFill>
                  <a:schemeClr val="tx1"/>
                </a:solidFill>
              </a:rPr>
              <a:t>A Framework for Distributed Transactions over RESTful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3224642566"/>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r>
              <a:rPr lang="en-US" sz="1400" b="0" dirty="0"/>
              <a:t>14/10/2017</a:t>
            </a:r>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Introduction</a:t>
            </a:r>
          </a:p>
        </p:txBody>
      </p:sp>
      <mc:AlternateContent xmlns:mc="http://schemas.openxmlformats.org/markup-compatibility/2006" xmlns:a14="http://schemas.microsoft.com/office/drawing/2010/main">
        <mc:Choice Requires="a14">
          <p:sp>
            <p:nvSpPr>
              <p:cNvPr id="19462" name="Rectangle 3"/>
              <p:cNvSpPr>
                <a:spLocks noGrp="1" noChangeArrowheads="1"/>
              </p:cNvSpPr>
              <p:nvPr>
                <p:ph type="body" idx="1"/>
              </p:nvPr>
            </p:nvSpPr>
            <p:spPr/>
            <p:txBody>
              <a:bodyPr/>
              <a:lstStyle/>
              <a:p>
                <a:r>
                  <a:rPr lang="en-US" altLang="zh-CN" dirty="0">
                    <a:latin typeface="Times New Roman" charset="0"/>
                    <a:ea typeface="ＭＳ Ｐゴシック" charset="0"/>
                    <a:cs typeface="ＭＳ Ｐゴシック" charset="0"/>
                  </a:rPr>
                  <a:t>I am going to design and develop a lightweight framework that provides APIs to manage transactions distributed by RESTful services. </a:t>
                </a:r>
                <a:endParaRPr lang="en-US" dirty="0">
                  <a:latin typeface="Times New Roman" charset="0"/>
                  <a:ea typeface="ＭＳ Ｐゴシック" charset="0"/>
                  <a:cs typeface="ＭＳ Ｐゴシック" charset="0"/>
                </a:endParaRPr>
              </a:p>
              <a:p>
                <a:r>
                  <a:rPr lang="en-US" altLang="zh-CN" dirty="0">
                    <a:latin typeface="Times New Roman" charset="0"/>
                    <a:ea typeface="ＭＳ Ｐゴシック" charset="0"/>
                    <a:cs typeface="ＭＳ Ｐゴシック" charset="0"/>
                  </a:rPr>
                  <a:t>Database transaction can be easily managed by ORM frameworks, but they’re incapable of accomplishing ACID when a transaction distributed on two or more servers. </a:t>
                </a:r>
                <a:endParaRPr lang="en-US" dirty="0">
                  <a:latin typeface="Times New Roman" charset="0"/>
                  <a:ea typeface="ＭＳ Ｐゴシック" charset="0"/>
                  <a:cs typeface="ＭＳ Ｐゴシック" charset="0"/>
                </a:endParaRPr>
              </a:p>
              <a:p>
                <a:r>
                  <a:rPr lang="en-US" dirty="0"/>
                  <a:t>Try-Cancel/Confirm </a:t>
                </a:r>
                <a14:m>
                  <m:oMath xmlns:m="http://schemas.openxmlformats.org/officeDocument/2006/math">
                    <m:sSup>
                      <m:sSupPr>
                        <m:ctrlPr>
                          <a:rPr lang="en-US" i="1" smtClean="0">
                            <a:latin typeface="Cambria Math" panose="02040503050406030204" pitchFamily="18" charset="0"/>
                          </a:rPr>
                        </m:ctrlPr>
                      </m:sSupPr>
                      <m:e>
                        <m:r>
                          <m:rPr>
                            <m:nor/>
                          </m:rPr>
                          <a:rPr lang="en-US" dirty="0"/>
                          <m:t>(</m:t>
                        </m:r>
                        <m:r>
                          <m:rPr>
                            <m:nor/>
                          </m:rPr>
                          <a:rPr lang="en-US" dirty="0"/>
                          <m:t>TCC</m:t>
                        </m:r>
                        <m:r>
                          <a:rPr lang="en-US" b="0" i="1" dirty="0" smtClean="0">
                            <a:latin typeface="Cambria Math" charset="0"/>
                          </a:rPr>
                          <m:t>)</m:t>
                        </m:r>
                      </m:e>
                      <m:sup>
                        <m:r>
                          <a:rPr lang="en-US" b="0" i="1" smtClean="0">
                            <a:latin typeface="Cambria Math" charset="0"/>
                          </a:rPr>
                          <m:t>1</m:t>
                        </m:r>
                      </m:sup>
                    </m:sSup>
                  </m:oMath>
                </a14:m>
                <a:r>
                  <a:rPr lang="en-US" dirty="0"/>
                  <a:t> is a good approach.  </a:t>
                </a:r>
                <a:br>
                  <a:rPr lang="en-US" dirty="0"/>
                </a:br>
                <a:r>
                  <a:rPr lang="en-US" sz="600" dirty="0">
                    <a:latin typeface="Times New Roman" charset="0"/>
                    <a:ea typeface="ＭＳ Ｐゴシック" charset="0"/>
                    <a:cs typeface="ＭＳ Ｐゴシック" charset="0"/>
                  </a:rPr>
                  <a:t>[1] </a:t>
                </a:r>
                <a:r>
                  <a:rPr lang="en-US" sz="1100" dirty="0"/>
                  <a:t>Guy Pardon. Try-Cancel/</a:t>
                </a:r>
                <a:r>
                  <a:rPr lang="en-US" sz="1100" dirty="0" err="1"/>
                  <a:t>Conrm</a:t>
                </a:r>
                <a:r>
                  <a:rPr lang="en-US" sz="1100" dirty="0"/>
                  <a:t>: Transactions for (Web) Services, 2009. http://</a:t>
                </a:r>
                <a:r>
                  <a:rPr lang="en-US" sz="1100" dirty="0" err="1"/>
                  <a:t>www.atomikos.com</a:t>
                </a:r>
                <a:r>
                  <a:rPr lang="en-US" sz="1100" dirty="0"/>
                  <a:t>/Publications/</a:t>
                </a:r>
                <a:r>
                  <a:rPr lang="en-US" sz="1100" dirty="0" err="1"/>
                  <a:t>TryCancelConfirm</a:t>
                </a:r>
                <a:r>
                  <a:rPr lang="en-US" sz="1100" dirty="0"/>
                  <a:t>.</a:t>
                </a:r>
                <a:endParaRPr lang="en-US" sz="1100"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mc:Choice>
        <mc:Fallback xmlns="">
          <p:sp>
            <p:nvSpPr>
              <p:cNvPr id="19462" name="Rectangle 3"/>
              <p:cNvSpPr>
                <a:spLocks noGrp="1" noRot="1" noChangeAspect="1" noMove="1" noResize="1" noEditPoints="1" noAdjustHandles="1" noChangeArrowheads="1" noChangeShapeType="1" noTextEdit="1"/>
              </p:cNvSpPr>
              <p:nvPr>
                <p:ph type="body" idx="1"/>
              </p:nvPr>
            </p:nvSpPr>
            <p:spPr>
              <a:blipFill rotWithShape="0">
                <a:blip r:embed="rId3"/>
                <a:stretch>
                  <a:fillRect l="-1628" t="-1795"/>
                </a:stretch>
              </a:blipFill>
            </p:spPr>
            <p:txBody>
              <a:bodyPr/>
              <a:lstStyle/>
              <a:p>
                <a:r>
                  <a:rPr lang="en-US">
                    <a:noFill/>
                  </a:rPr>
                  <a:t> </a:t>
                </a:r>
              </a:p>
            </p:txBody>
          </p:sp>
        </mc:Fallback>
      </mc:AlternateContent>
    </p:spTree>
    <p:extLst>
      <p:ext uri="{BB962C8B-B14F-4D97-AF65-F5344CB8AC3E}">
        <p14:creationId xmlns:p14="http://schemas.microsoft.com/office/powerpoint/2010/main" val="2811311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r>
              <a:rPr lang="en-US" sz="1400" b="0" dirty="0"/>
              <a:t>14/10/2017</a:t>
            </a:r>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Elevator-Pitch</a:t>
            </a:r>
          </a:p>
        </p:txBody>
      </p:sp>
      <p:sp>
        <p:nvSpPr>
          <p:cNvPr id="19462" name="Rectangle 3"/>
          <p:cNvSpPr>
            <a:spLocks noGrp="1" noChangeArrowheads="1"/>
          </p:cNvSpPr>
          <p:nvPr>
            <p:ph type="body" idx="1"/>
          </p:nvPr>
        </p:nvSpPr>
        <p:spPr/>
        <p:txBody>
          <a:bodyPr/>
          <a:lstStyle/>
          <a:p>
            <a:r>
              <a:rPr lang="en-US" dirty="0">
                <a:latin typeface="Times New Roman" charset="0"/>
                <a:ea typeface="ＭＳ Ｐゴシック" charset="0"/>
                <a:cs typeface="ＭＳ Ｐゴシック" charset="0"/>
              </a:rPr>
              <a:t>This project is an implementation based on papers about distributed transactions and the TCC approach, it’s a Java framework provides annotations and APIs to manage distributed transactions over distributed RESTful services that follow the TCC protocol.</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232901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r>
              <a:rPr lang="en-US" sz="1400" b="0" dirty="0"/>
              <a:t>14/10/2017</a:t>
            </a:r>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Deliverables</a:t>
            </a:r>
          </a:p>
        </p:txBody>
      </p:sp>
      <p:sp>
        <p:nvSpPr>
          <p:cNvPr id="19462" name="Rectangle 3"/>
          <p:cNvSpPr>
            <a:spLocks noGrp="1" noChangeArrowheads="1"/>
          </p:cNvSpPr>
          <p:nvPr>
            <p:ph type="body" idx="1"/>
          </p:nvPr>
        </p:nvSpPr>
        <p:spPr/>
        <p:txBody>
          <a:bodyPr/>
          <a:lstStyle/>
          <a:p>
            <a:r>
              <a:rPr lang="en-US" dirty="0">
                <a:latin typeface="Times New Roman" charset="0"/>
                <a:ea typeface="ＭＳ Ｐゴシック" charset="0"/>
                <a:cs typeface="ＭＳ Ｐゴシック" charset="0"/>
              </a:rPr>
              <a:t>I am going to deliver a well tested Java framework, and a technical document about it.</a:t>
            </a:r>
          </a:p>
          <a:p>
            <a:r>
              <a:rPr lang="en-US" dirty="0">
                <a:latin typeface="Times New Roman" charset="0"/>
                <a:ea typeface="ＭＳ Ｐゴシック" charset="0"/>
                <a:cs typeface="ＭＳ Ｐゴシック" charset="0"/>
              </a:rPr>
              <a:t>14 hours a week work on this project.</a:t>
            </a:r>
          </a:p>
          <a:p>
            <a:r>
              <a:rPr lang="en-US" dirty="0">
                <a:latin typeface="Times New Roman" charset="0"/>
                <a:ea typeface="ＭＳ Ｐゴシック" charset="0"/>
                <a:cs typeface="ＭＳ Ｐゴシック" charset="0"/>
              </a:rPr>
              <a:t>The outcome would be measured by:</a:t>
            </a:r>
          </a:p>
          <a:p>
            <a:pPr lvl="1"/>
            <a:r>
              <a:rPr lang="en-US" dirty="0">
                <a:latin typeface="Times New Roman" charset="0"/>
                <a:ea typeface="ＭＳ Ｐゴシック" charset="0"/>
                <a:cs typeface="ＭＳ Ｐゴシック" charset="0"/>
              </a:rPr>
              <a:t>1. Is the design of the framework follows TCC protocol.</a:t>
            </a:r>
          </a:p>
          <a:p>
            <a:pPr lvl="1"/>
            <a:r>
              <a:rPr lang="en-US" dirty="0">
                <a:latin typeface="Times New Roman" charset="0"/>
                <a:ea typeface="ＭＳ Ｐゴシック" charset="0"/>
                <a:cs typeface="ＭＳ Ｐゴシック" charset="0"/>
              </a:rPr>
              <a:t>2. Does the framework completely implemented.</a:t>
            </a:r>
          </a:p>
          <a:p>
            <a:r>
              <a:rPr lang="en-US" dirty="0">
                <a:latin typeface="Times New Roman" charset="0"/>
                <a:ea typeface="ＭＳ Ｐゴシック" charset="0"/>
                <a:cs typeface="ＭＳ Ｐゴシック" charset="0"/>
              </a:rPr>
              <a:t>I have 10 references.</a:t>
            </a: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145080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r>
              <a:rPr lang="en-US" sz="2800" b="1" dirty="0">
                <a:solidFill>
                  <a:srgbClr val="0000FF"/>
                </a:solidFill>
              </a:rPr>
              <a:t>Mireya Jurado</a:t>
            </a:r>
          </a:p>
          <a:p>
            <a:r>
              <a:rPr lang="en-US" sz="2800" b="1" dirty="0">
                <a:solidFill>
                  <a:schemeClr val="tx1"/>
                </a:solidFill>
              </a:rPr>
              <a:t>Encryption on the Cloud:</a:t>
            </a:r>
          </a:p>
          <a:p>
            <a:r>
              <a:rPr lang="en-US" sz="2800" b="1" dirty="0">
                <a:solidFill>
                  <a:schemeClr val="tx1"/>
                </a:solidFill>
              </a:rPr>
              <a:t>Mapping Relational Algebra to Leakage Channels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1107714406"/>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1449E12-6A5E-4E39-9FB1-430BD668596A}"/>
              </a:ext>
            </a:extLst>
          </p:cNvPr>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6829226" y="4668188"/>
            <a:ext cx="1844802" cy="1147877"/>
          </a:xfrm>
          <a:prstGeom prst="rect">
            <a:avLst/>
          </a:prstGeom>
        </p:spPr>
      </p:pic>
      <p:pic>
        <p:nvPicPr>
          <p:cNvPr id="6" name="Picture 5">
            <a:extLst>
              <a:ext uri="{FF2B5EF4-FFF2-40B4-BE49-F238E27FC236}">
                <a16:creationId xmlns:a16="http://schemas.microsoft.com/office/drawing/2014/main" id="{39A3D960-4503-47B9-ABE3-FADB9C2D3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239" y="2418137"/>
            <a:ext cx="1412748" cy="1412748"/>
          </a:xfrm>
          <a:prstGeom prst="rect">
            <a:avLst/>
          </a:prstGeom>
        </p:spPr>
      </p:pic>
      <p:pic>
        <p:nvPicPr>
          <p:cNvPr id="10" name="Picture 9">
            <a:extLst>
              <a:ext uri="{FF2B5EF4-FFF2-40B4-BE49-F238E27FC236}">
                <a16:creationId xmlns:a16="http://schemas.microsoft.com/office/drawing/2014/main" id="{0B45A382-ED28-4671-9AA3-1930078AB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226" y="2432710"/>
            <a:ext cx="1844803" cy="1383602"/>
          </a:xfrm>
          <a:prstGeom prst="rect">
            <a:avLst/>
          </a:prstGeom>
        </p:spPr>
      </p:pic>
      <p:pic>
        <p:nvPicPr>
          <p:cNvPr id="12" name="Picture 11">
            <a:extLst>
              <a:ext uri="{FF2B5EF4-FFF2-40B4-BE49-F238E27FC236}">
                <a16:creationId xmlns:a16="http://schemas.microsoft.com/office/drawing/2014/main" id="{060FF063-3242-4D3F-8890-2F299089DC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6289" y="4581965"/>
            <a:ext cx="1412748" cy="1320325"/>
          </a:xfrm>
          <a:prstGeom prst="rect">
            <a:avLst/>
          </a:prstGeom>
        </p:spPr>
      </p:pic>
      <p:sp>
        <p:nvSpPr>
          <p:cNvPr id="19461" name="Rectangle 2"/>
          <p:cNvSpPr>
            <a:spLocks noGrp="1" noChangeArrowheads="1"/>
          </p:cNvSpPr>
          <p:nvPr>
            <p:ph type="title"/>
          </p:nvPr>
        </p:nvSpPr>
        <p:spPr>
          <a:xfrm>
            <a:off x="628649" y="798630"/>
            <a:ext cx="4475590" cy="909236"/>
          </a:xfrm>
        </p:spPr>
        <p:txBody>
          <a:bodyPr anchor="b">
            <a:noAutofit/>
          </a:bodyPr>
          <a:lstStyle/>
          <a:p>
            <a:r>
              <a:rPr lang="en-US" sz="4000" dirty="0">
                <a:ea typeface="ＭＳ Ｐゴシック" charset="0"/>
                <a:cs typeface="ＭＳ Ｐゴシック" charset="0"/>
              </a:rPr>
              <a:t>Secrets on the Cloud</a:t>
            </a:r>
          </a:p>
        </p:txBody>
      </p:sp>
      <p:sp>
        <p:nvSpPr>
          <p:cNvPr id="19462" name="Rectangle 3"/>
          <p:cNvSpPr>
            <a:spLocks noGrp="1" noChangeArrowheads="1"/>
          </p:cNvSpPr>
          <p:nvPr>
            <p:ph idx="1"/>
          </p:nvPr>
        </p:nvSpPr>
        <p:spPr>
          <a:xfrm>
            <a:off x="477500" y="1905000"/>
            <a:ext cx="4038600" cy="4419600"/>
          </a:xfrm>
        </p:spPr>
        <p:txBody>
          <a:bodyPr>
            <a:normAutofit/>
          </a:bodyPr>
          <a:lstStyle/>
          <a:p>
            <a:r>
              <a:rPr lang="en-US" sz="1800" dirty="0">
                <a:ea typeface="ＭＳ Ｐゴシック" charset="0"/>
                <a:cs typeface="ＭＳ Ｐゴシック" charset="0"/>
              </a:rPr>
              <a:t>We want to use the cloud for storing sensitive information, but currently, it’s not safe.</a:t>
            </a:r>
          </a:p>
          <a:p>
            <a:endParaRPr lang="en-US" sz="1800" dirty="0">
              <a:ea typeface="ＭＳ Ｐゴシック" charset="0"/>
              <a:cs typeface="ＭＳ Ｐゴシック" charset="0"/>
            </a:endParaRPr>
          </a:p>
          <a:p>
            <a:endParaRPr lang="en-US" sz="1800" dirty="0">
              <a:ea typeface="ＭＳ Ｐゴシック" charset="0"/>
              <a:cs typeface="ＭＳ Ｐゴシック" charset="0"/>
            </a:endParaRPr>
          </a:p>
          <a:p>
            <a:endParaRPr lang="en-US" sz="1800" dirty="0">
              <a:ea typeface="ＭＳ Ｐゴシック" charset="0"/>
              <a:cs typeface="ＭＳ Ｐゴシック" charset="0"/>
            </a:endParaRPr>
          </a:p>
          <a:p>
            <a:endParaRPr lang="en-US" sz="1800" dirty="0">
              <a:ea typeface="ＭＳ Ｐゴシック" charset="0"/>
              <a:cs typeface="ＭＳ Ｐゴシック" charset="0"/>
            </a:endParaRPr>
          </a:p>
          <a:p>
            <a:r>
              <a:rPr lang="en-US" sz="1800" dirty="0">
                <a:ea typeface="ＭＳ Ｐゴシック" charset="0"/>
                <a:cs typeface="ＭＳ Ｐゴシック" charset="0"/>
              </a:rPr>
              <a:t>Traditional encryption is not useful for database searches.</a:t>
            </a:r>
          </a:p>
          <a:p>
            <a:r>
              <a:rPr lang="en-US" sz="1800" dirty="0">
                <a:ea typeface="ＭＳ Ｐゴシック" charset="0"/>
                <a:cs typeface="ＭＳ Ｐゴシック" charset="0"/>
              </a:rPr>
              <a:t>Solution: Use alternative encryption method. </a:t>
            </a:r>
          </a:p>
          <a:p>
            <a:r>
              <a:rPr lang="en-US" sz="1800" dirty="0">
                <a:ea typeface="ＭＳ Ｐゴシック" charset="0"/>
                <a:cs typeface="ＭＳ Ｐゴシック" charset="0"/>
              </a:rPr>
              <a:t>We don’t know which method is safest!</a:t>
            </a:r>
          </a:p>
        </p:txBody>
      </p:sp>
      <p:pic>
        <p:nvPicPr>
          <p:cNvPr id="17" name="Graphic 16" descr="Cloud">
            <a:extLst>
              <a:ext uri="{FF2B5EF4-FFF2-40B4-BE49-F238E27FC236}">
                <a16:creationId xmlns:a16="http://schemas.microsoft.com/office/drawing/2014/main" id="{46015FC6-F5B1-4E5B-B197-0CD1C43716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88885" y="2847689"/>
            <a:ext cx="1500861" cy="1500861"/>
          </a:xfrm>
          <a:prstGeom prst="rect">
            <a:avLst/>
          </a:prstGeom>
        </p:spPr>
      </p:pic>
      <p:pic>
        <p:nvPicPr>
          <p:cNvPr id="5" name="Graphic 4" descr="Eye">
            <a:extLst>
              <a:ext uri="{FF2B5EF4-FFF2-40B4-BE49-F238E27FC236}">
                <a16:creationId xmlns:a16="http://schemas.microsoft.com/office/drawing/2014/main" id="{65CBAC73-11B2-402C-B845-82C002C61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74251" y="3300992"/>
            <a:ext cx="685800" cy="685800"/>
          </a:xfrm>
          <a:prstGeom prst="rect">
            <a:avLst/>
          </a:prstGeom>
        </p:spPr>
      </p:pic>
      <p:pic>
        <p:nvPicPr>
          <p:cNvPr id="8" name="Graphic 7" descr="Database">
            <a:extLst>
              <a:ext uri="{FF2B5EF4-FFF2-40B4-BE49-F238E27FC236}">
                <a16:creationId xmlns:a16="http://schemas.microsoft.com/office/drawing/2014/main" id="{616F241A-6684-4956-B55D-F7BB312C40A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30536" y="3699157"/>
            <a:ext cx="488168" cy="488168"/>
          </a:xfrm>
          <a:prstGeom prst="rect">
            <a:avLst/>
          </a:prstGeom>
        </p:spPr>
      </p:pic>
      <p:pic>
        <p:nvPicPr>
          <p:cNvPr id="9" name="Graphic 8" descr="Teacher">
            <a:extLst>
              <a:ext uri="{FF2B5EF4-FFF2-40B4-BE49-F238E27FC236}">
                <a16:creationId xmlns:a16="http://schemas.microsoft.com/office/drawing/2014/main" id="{F9F68D0A-F249-41CF-BCA3-195321133F0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6587" y="3257441"/>
            <a:ext cx="685800" cy="685800"/>
          </a:xfrm>
          <a:prstGeom prst="rect">
            <a:avLst/>
          </a:prstGeom>
        </p:spPr>
      </p:pic>
      <p:pic>
        <p:nvPicPr>
          <p:cNvPr id="23" name="Graphic 22" descr="Eye">
            <a:extLst>
              <a:ext uri="{FF2B5EF4-FFF2-40B4-BE49-F238E27FC236}">
                <a16:creationId xmlns:a16="http://schemas.microsoft.com/office/drawing/2014/main" id="{D6F969CC-5588-493D-BF33-544F9EA0B0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22075" y="2847689"/>
            <a:ext cx="553644" cy="553644"/>
          </a:xfrm>
          <a:prstGeom prst="rect">
            <a:avLst/>
          </a:prstGeom>
        </p:spPr>
      </p:pic>
      <p:cxnSp>
        <p:nvCxnSpPr>
          <p:cNvPr id="18" name="Straight Arrow Connector 17">
            <a:extLst>
              <a:ext uri="{FF2B5EF4-FFF2-40B4-BE49-F238E27FC236}">
                <a16:creationId xmlns:a16="http://schemas.microsoft.com/office/drawing/2014/main" id="{6A187114-3976-4452-9FF7-2982F4644683}"/>
              </a:ext>
            </a:extLst>
          </p:cNvPr>
          <p:cNvCxnSpPr>
            <a:cxnSpLocks/>
            <a:stCxn id="9" idx="3"/>
            <a:endCxn id="17" idx="1"/>
          </p:cNvCxnSpPr>
          <p:nvPr/>
        </p:nvCxnSpPr>
        <p:spPr>
          <a:xfrm flipV="1">
            <a:off x="1442387" y="3598120"/>
            <a:ext cx="1146498" cy="222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6551E140-1553-414A-B645-04E1419BAFC4}"/>
              </a:ext>
            </a:extLst>
          </p:cNvPr>
          <p:cNvSpPr/>
          <p:nvPr/>
        </p:nvSpPr>
        <p:spPr>
          <a:xfrm>
            <a:off x="1442387" y="3270857"/>
            <a:ext cx="1102170" cy="327263"/>
          </a:xfrm>
          <a:prstGeom prst="triangl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54971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ontent Placeholder 48"/>
          <p:cNvSpPr>
            <a:spLocks noGrp="1"/>
          </p:cNvSpPr>
          <p:nvPr>
            <p:ph idx="1"/>
          </p:nvPr>
        </p:nvSpPr>
        <p:spPr>
          <a:xfrm>
            <a:off x="486698" y="2719552"/>
            <a:ext cx="4817136" cy="2805563"/>
          </a:xfrm>
        </p:spPr>
        <p:txBody>
          <a:bodyPr>
            <a:normAutofit/>
          </a:bodyPr>
          <a:lstStyle/>
          <a:p>
            <a:r>
              <a:rPr lang="en-US" sz="2400" dirty="0"/>
              <a:t>Short term: Map relational algebra primitives to leakage framework </a:t>
            </a:r>
          </a:p>
          <a:p>
            <a:pPr lvl="0"/>
            <a:r>
              <a:rPr lang="en-US" sz="2400" dirty="0"/>
              <a:t>Long term: Assess information leakage between different types of encryption methods</a:t>
            </a:r>
          </a:p>
          <a:p>
            <a:pPr lvl="0"/>
            <a:r>
              <a:rPr lang="en-US" sz="2400" dirty="0"/>
              <a:t>Determine which method is safer, and under what circumstances. </a:t>
            </a:r>
          </a:p>
        </p:txBody>
      </p:sp>
      <p:sp>
        <p:nvSpPr>
          <p:cNvPr id="6" name="TextBox 5">
            <a:extLst>
              <a:ext uri="{FF2B5EF4-FFF2-40B4-BE49-F238E27FC236}">
                <a16:creationId xmlns:a16="http://schemas.microsoft.com/office/drawing/2014/main" id="{10B21CFE-6753-448F-9D14-CF2DC2392B34}"/>
              </a:ext>
            </a:extLst>
          </p:cNvPr>
          <p:cNvSpPr txBox="1"/>
          <p:nvPr/>
        </p:nvSpPr>
        <p:spPr>
          <a:xfrm>
            <a:off x="486698" y="987015"/>
            <a:ext cx="6523702" cy="707886"/>
          </a:xfrm>
          <a:prstGeom prst="rect">
            <a:avLst/>
          </a:prstGeom>
          <a:noFill/>
        </p:spPr>
        <p:txBody>
          <a:bodyPr wrap="square" rtlCol="0">
            <a:spAutoFit/>
          </a:bodyPr>
          <a:lstStyle/>
          <a:p>
            <a:r>
              <a:rPr lang="en-US" sz="4000" dirty="0">
                <a:latin typeface="+mj-lt"/>
              </a:rPr>
              <a:t>Compare Encryption Methods</a:t>
            </a:r>
          </a:p>
        </p:txBody>
      </p:sp>
      <p:pic>
        <p:nvPicPr>
          <p:cNvPr id="3" name="Graphic 2" descr="Lock">
            <a:extLst>
              <a:ext uri="{FF2B5EF4-FFF2-40B4-BE49-F238E27FC236}">
                <a16:creationId xmlns:a16="http://schemas.microsoft.com/office/drawing/2014/main" id="{1F4F3040-61A4-465B-9802-8D38FC5EF5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89656">
            <a:off x="6059946" y="2776472"/>
            <a:ext cx="914400" cy="914400"/>
          </a:xfrm>
          <a:prstGeom prst="rect">
            <a:avLst/>
          </a:prstGeom>
        </p:spPr>
      </p:pic>
      <p:pic>
        <p:nvPicPr>
          <p:cNvPr id="9" name="Graphic 8" descr="Lock">
            <a:extLst>
              <a:ext uri="{FF2B5EF4-FFF2-40B4-BE49-F238E27FC236}">
                <a16:creationId xmlns:a16="http://schemas.microsoft.com/office/drawing/2014/main" id="{A1980A44-7C29-4C0B-9D5E-000F23142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46245">
            <a:off x="7659626" y="3376648"/>
            <a:ext cx="914400" cy="914400"/>
          </a:xfrm>
          <a:prstGeom prst="rect">
            <a:avLst/>
          </a:prstGeom>
        </p:spPr>
      </p:pic>
      <p:sp>
        <p:nvSpPr>
          <p:cNvPr id="4" name="Rectangle 3">
            <a:extLst>
              <a:ext uri="{FF2B5EF4-FFF2-40B4-BE49-F238E27FC236}">
                <a16:creationId xmlns:a16="http://schemas.microsoft.com/office/drawing/2014/main" id="{5234AEAD-5368-4C60-9573-4553BD827A1D}"/>
              </a:ext>
            </a:extLst>
          </p:cNvPr>
          <p:cNvSpPr/>
          <p:nvPr/>
        </p:nvSpPr>
        <p:spPr>
          <a:xfrm rot="1240269">
            <a:off x="5544134" y="3879449"/>
            <a:ext cx="3225895"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8777D59-22C4-41C1-9990-8DAB687699BC}"/>
              </a:ext>
            </a:extLst>
          </p:cNvPr>
          <p:cNvSpPr/>
          <p:nvPr/>
        </p:nvSpPr>
        <p:spPr>
          <a:xfrm>
            <a:off x="6627128" y="4204360"/>
            <a:ext cx="1059909" cy="84339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7E334632-A371-4B1B-A09B-B5D6FBCB642C}"/>
              </a:ext>
            </a:extLst>
          </p:cNvPr>
          <p:cNvSpPr/>
          <p:nvPr/>
        </p:nvSpPr>
        <p:spPr>
          <a:xfrm>
            <a:off x="5414551" y="2064202"/>
            <a:ext cx="3485059" cy="3539292"/>
          </a:xfrm>
          <a:prstGeom prst="rect">
            <a:avLst/>
          </a:prstGeom>
          <a:noFill/>
          <a:ln w="9525" cap="flat" cmpd="sng" algn="ctr">
            <a:solidFill>
              <a:schemeClr val="accent4"/>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998277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r>
              <a:rPr lang="en-US" dirty="0">
                <a:solidFill>
                  <a:schemeClr val="accent1"/>
                </a:solidFill>
                <a:latin typeface="Times New Roman" charset="0"/>
                <a:ea typeface="ＭＳ Ｐゴシック" charset="0"/>
                <a:cs typeface="ＭＳ Ｐゴシック" charset="0"/>
              </a:rPr>
              <a:t>Introduction</a:t>
            </a:r>
          </a:p>
        </p:txBody>
      </p:sp>
      <p:sp>
        <p:nvSpPr>
          <p:cNvPr id="19462" name="Rectangle 3"/>
          <p:cNvSpPr>
            <a:spLocks noGrp="1" noChangeArrowheads="1"/>
          </p:cNvSpPr>
          <p:nvPr>
            <p:ph type="body" idx="1"/>
          </p:nvPr>
        </p:nvSpPr>
        <p:spPr/>
        <p:txBody>
          <a:bodyPr>
            <a:normAutofit lnSpcReduction="10000"/>
          </a:bodyPr>
          <a:lstStyle/>
          <a:p>
            <a:endParaRPr lang="en-US" sz="2400" dirty="0">
              <a:latin typeface="Times New Roman" charset="0"/>
              <a:ea typeface="ＭＳ Ｐゴシック" charset="0"/>
              <a:cs typeface="ＭＳ Ｐゴシック" charset="0"/>
            </a:endParaRPr>
          </a:p>
          <a:p>
            <a:r>
              <a:rPr lang="en-US" sz="2400" dirty="0">
                <a:solidFill>
                  <a:schemeClr val="accent1"/>
                </a:solidFill>
                <a:latin typeface="Times New Roman" charset="0"/>
                <a:ea typeface="ＭＳ Ｐゴシック" charset="0"/>
                <a:cs typeface="ＭＳ Ｐゴシック" charset="0"/>
              </a:rPr>
              <a:t>What?</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Survey on Cassandra – A Decentralized Structured Storage System</a:t>
            </a:r>
          </a:p>
          <a:p>
            <a:pPr>
              <a:buFont typeface="Arial" panose="020B0604020202020204" pitchFamily="34" charset="0"/>
              <a:buChar char="•"/>
            </a:pPr>
            <a:endParaRPr lang="en-US" sz="2400" dirty="0">
              <a:latin typeface="Times New Roman" charset="0"/>
              <a:ea typeface="ＭＳ Ｐゴシック" charset="0"/>
              <a:cs typeface="ＭＳ Ｐゴシック" charset="0"/>
            </a:endParaRPr>
          </a:p>
          <a:p>
            <a:pPr>
              <a:buFont typeface="Arial" panose="020B0604020202020204" pitchFamily="34" charset="0"/>
              <a:buChar char="•"/>
            </a:pPr>
            <a:r>
              <a:rPr lang="en-US" sz="2400" dirty="0">
                <a:solidFill>
                  <a:schemeClr val="accent1"/>
                </a:solidFill>
                <a:latin typeface="Times New Roman" charset="0"/>
                <a:ea typeface="ＭＳ Ｐゴシック" charset="0"/>
                <a:cs typeface="ＭＳ Ｐゴシック" charset="0"/>
              </a:rPr>
              <a:t>Why?</a:t>
            </a:r>
          </a:p>
          <a:p>
            <a:pPr>
              <a:buFont typeface="Wingdings" panose="05000000000000000000" pitchFamily="2" charset="2"/>
              <a:buChar char="q"/>
            </a:pPr>
            <a:r>
              <a:rPr lang="en-US" sz="2000" dirty="0">
                <a:latin typeface="Times New Roman" charset="0"/>
                <a:ea typeface="ＭＳ Ｐゴシック" charset="0"/>
                <a:cs typeface="ＭＳ Ｐゴシック" charset="0"/>
              </a:rPr>
              <a:t>High Scalability</a:t>
            </a:r>
          </a:p>
          <a:p>
            <a:pPr>
              <a:buFont typeface="Wingdings" panose="05000000000000000000" pitchFamily="2" charset="2"/>
              <a:buChar char="q"/>
            </a:pPr>
            <a:r>
              <a:rPr lang="en-US" sz="2000" dirty="0">
                <a:latin typeface="Times New Roman" charset="0"/>
                <a:ea typeface="ＭＳ Ｐゴシック" charset="0"/>
                <a:cs typeface="ＭＳ Ｐゴシック" charset="0"/>
              </a:rPr>
              <a:t>Fault Tolerant</a:t>
            </a:r>
          </a:p>
          <a:p>
            <a:pPr>
              <a:buFont typeface="Wingdings" panose="05000000000000000000" pitchFamily="2" charset="2"/>
              <a:buChar char="q"/>
            </a:pPr>
            <a:r>
              <a:rPr lang="en-US" sz="2000" dirty="0">
                <a:latin typeface="Times New Roman" charset="0"/>
                <a:ea typeface="ＭＳ Ｐゴシック" charset="0"/>
                <a:cs typeface="ＭＳ Ｐゴシック" charset="0"/>
              </a:rPr>
              <a:t>High Availability</a:t>
            </a:r>
          </a:p>
          <a:p>
            <a:pPr>
              <a:buFont typeface="Wingdings" panose="05000000000000000000" pitchFamily="2" charset="2"/>
              <a:buChar char="q"/>
            </a:pPr>
            <a:r>
              <a:rPr lang="en-US" sz="2000" dirty="0">
                <a:latin typeface="Times New Roman" charset="0"/>
                <a:ea typeface="ＭＳ Ｐゴシック" charset="0"/>
                <a:cs typeface="ＭＳ Ｐゴシック" charset="0"/>
              </a:rPr>
              <a:t>Support for continuous growth</a:t>
            </a:r>
          </a:p>
          <a:p>
            <a:pPr marL="0" indent="0">
              <a:buNone/>
            </a:pPr>
            <a:endParaRPr lang="en-US" sz="2000" dirty="0">
              <a:latin typeface="Times New Roman" charset="0"/>
              <a:ea typeface="ＭＳ Ｐゴシック" charset="0"/>
              <a:cs typeface="ＭＳ Ｐゴシック" charset="0"/>
            </a:endParaRPr>
          </a:p>
          <a:p>
            <a:r>
              <a:rPr lang="en-US" sz="2400" dirty="0">
                <a:solidFill>
                  <a:schemeClr val="accent1"/>
                </a:solidFill>
                <a:latin typeface="Times New Roman" charset="0"/>
                <a:ea typeface="ＭＳ Ｐゴシック" charset="0"/>
                <a:cs typeface="ＭＳ Ｐゴシック" charset="0"/>
              </a:rPr>
              <a:t>How?</a:t>
            </a:r>
          </a:p>
          <a:p>
            <a:pPr>
              <a:buFont typeface="Wingdings" panose="05000000000000000000" pitchFamily="2" charset="2"/>
              <a:buChar char="Ø"/>
            </a:pPr>
            <a:r>
              <a:rPr lang="en-US" sz="2000" dirty="0">
                <a:latin typeface="Times New Roman" charset="0"/>
                <a:ea typeface="ＭＳ Ｐゴシック" charset="0"/>
                <a:cs typeface="ＭＳ Ｐゴシック" charset="0"/>
              </a:rPr>
              <a:t>Literature review and classification.</a:t>
            </a:r>
          </a:p>
          <a:p>
            <a:pPr marL="0" indent="0">
              <a:buNone/>
            </a:pPr>
            <a:endParaRPr lang="en-US" sz="2400" dirty="0">
              <a:latin typeface="Times New Roman" charset="0"/>
              <a:ea typeface="ＭＳ Ｐゴシック" charset="0"/>
              <a:cs typeface="ＭＳ Ｐゴシック" charset="0"/>
            </a:endParaRPr>
          </a:p>
          <a:p>
            <a:endParaRPr lang="en-US" sz="2400"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35038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E7A4-21D3-457E-9D88-751F7545509D}"/>
              </a:ext>
            </a:extLst>
          </p:cNvPr>
          <p:cNvSpPr>
            <a:spLocks noGrp="1"/>
          </p:cNvSpPr>
          <p:nvPr>
            <p:ph type="title"/>
          </p:nvPr>
        </p:nvSpPr>
        <p:spPr>
          <a:xfrm>
            <a:off x="628650" y="1009338"/>
            <a:ext cx="3886200" cy="898640"/>
          </a:xfrm>
        </p:spPr>
        <p:txBody>
          <a:bodyPr/>
          <a:lstStyle/>
          <a:p>
            <a:pPr algn="l"/>
            <a:r>
              <a:rPr lang="en-US" dirty="0"/>
              <a:t>Deliverables</a:t>
            </a:r>
          </a:p>
        </p:txBody>
      </p:sp>
      <p:sp>
        <p:nvSpPr>
          <p:cNvPr id="3" name="Content Placeholder 2">
            <a:extLst>
              <a:ext uri="{FF2B5EF4-FFF2-40B4-BE49-F238E27FC236}">
                <a16:creationId xmlns:a16="http://schemas.microsoft.com/office/drawing/2014/main" id="{02283381-3366-4113-917B-D3C72555538A}"/>
              </a:ext>
            </a:extLst>
          </p:cNvPr>
          <p:cNvSpPr>
            <a:spLocks noGrp="1"/>
          </p:cNvSpPr>
          <p:nvPr>
            <p:ph sz="half" idx="1"/>
          </p:nvPr>
        </p:nvSpPr>
        <p:spPr>
          <a:xfrm>
            <a:off x="628650" y="2226468"/>
            <a:ext cx="3886200" cy="3945731"/>
          </a:xfrm>
        </p:spPr>
        <p:txBody>
          <a:bodyPr/>
          <a:lstStyle/>
          <a:p>
            <a:r>
              <a:rPr lang="en-US" sz="2400" dirty="0"/>
              <a:t>4-8 page research paper</a:t>
            </a:r>
          </a:p>
          <a:p>
            <a:r>
              <a:rPr lang="en-US" sz="2400" dirty="0"/>
              <a:t>15-40 references</a:t>
            </a:r>
          </a:p>
          <a:p>
            <a:r>
              <a:rPr lang="en-US" sz="2400" dirty="0"/>
              <a:t>~10 hours a week</a:t>
            </a:r>
          </a:p>
          <a:p>
            <a:r>
              <a:rPr lang="en-US" sz="2400" dirty="0"/>
              <a:t>Contribution: The project will be my work with input from my lab</a:t>
            </a:r>
          </a:p>
          <a:p>
            <a:r>
              <a:rPr lang="en-US" sz="2400" dirty="0"/>
              <a:t>Expectation: A starting point for future research</a:t>
            </a:r>
          </a:p>
        </p:txBody>
      </p:sp>
      <p:graphicFrame>
        <p:nvGraphicFramePr>
          <p:cNvPr id="5" name="Content Placeholder 4">
            <a:extLst>
              <a:ext uri="{FF2B5EF4-FFF2-40B4-BE49-F238E27FC236}">
                <a16:creationId xmlns:a16="http://schemas.microsoft.com/office/drawing/2014/main" id="{E5F7CF20-FF69-4ED6-8591-7F21F23235D8}"/>
              </a:ext>
            </a:extLst>
          </p:cNvPr>
          <p:cNvGraphicFramePr>
            <a:graphicFrameLocks noGrp="1"/>
          </p:cNvGraphicFramePr>
          <p:nvPr>
            <p:ph sz="half" idx="2"/>
            <p:extLst/>
          </p:nvPr>
        </p:nvGraphicFramePr>
        <p:xfrm>
          <a:off x="5019347" y="2125267"/>
          <a:ext cx="3312729" cy="3373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180D842-6B54-495B-A75A-4638EBB53555}"/>
              </a:ext>
            </a:extLst>
          </p:cNvPr>
          <p:cNvSpPr txBox="1"/>
          <p:nvPr/>
        </p:nvSpPr>
        <p:spPr>
          <a:xfrm>
            <a:off x="5643890" y="1435508"/>
            <a:ext cx="2063641" cy="472470"/>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175" dirty="0"/>
              <a:t>Future Work</a:t>
            </a:r>
          </a:p>
        </p:txBody>
      </p:sp>
    </p:spTree>
    <p:extLst>
      <p:ext uri="{BB962C8B-B14F-4D97-AF65-F5344CB8AC3E}">
        <p14:creationId xmlns:p14="http://schemas.microsoft.com/office/powerpoint/2010/main" val="2280210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r>
              <a:rPr lang="en-US" sz="2800" b="1" dirty="0">
                <a:solidFill>
                  <a:srgbClr val="0000FF"/>
                </a:solidFill>
              </a:rPr>
              <a:t>Pedro.</a:t>
            </a:r>
            <a:br>
              <a:rPr lang="en-US" sz="2800" b="1" dirty="0">
                <a:solidFill>
                  <a:srgbClr val="0000FF"/>
                </a:solidFill>
              </a:rPr>
            </a:br>
            <a:r>
              <a:rPr lang="en-US" sz="2800" b="1" dirty="0">
                <a:solidFill>
                  <a:srgbClr val="0000FF"/>
                </a:solidFill>
              </a:rPr>
              <a:t>{Pedro Soto}</a:t>
            </a:r>
          </a:p>
          <a:p>
            <a:r>
              <a:rPr lang="en-US" sz="2800" b="1" dirty="0">
                <a:solidFill>
                  <a:schemeClr val="tx1"/>
                </a:solidFill>
              </a:rPr>
              <a:t>Pedro</a:t>
            </a:r>
          </a:p>
          <a:p>
            <a:r>
              <a:rPr lang="en-US" sz="2800" b="1" dirty="0">
                <a:solidFill>
                  <a:schemeClr val="tx1"/>
                </a:solidFill>
              </a:rPr>
              <a:t>A vista of B-tree locking mechanisms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3471793161"/>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Introduction</a:t>
            </a:r>
          </a:p>
        </p:txBody>
      </p:sp>
      <p:sp>
        <p:nvSpPr>
          <p:cNvPr id="19462" name="Rectangle 3"/>
          <p:cNvSpPr>
            <a:spLocks noGrp="1" noChangeArrowheads="1"/>
          </p:cNvSpPr>
          <p:nvPr>
            <p:ph type="body" idx="1"/>
          </p:nvPr>
        </p:nvSpPr>
        <p:spPr/>
        <p:txBody>
          <a:bodyPr/>
          <a:lstStyle/>
          <a:p>
            <a:r>
              <a:rPr lang="en-US" dirty="0">
                <a:latin typeface="Times New Roman" charset="0"/>
                <a:ea typeface="ＭＳ Ｐゴシック" charset="0"/>
                <a:cs typeface="ＭＳ Ｐゴシック" charset="0"/>
              </a:rPr>
              <a:t>It is a discussion of concurrency control in the b-tree data structure.</a:t>
            </a:r>
          </a:p>
          <a:p>
            <a:r>
              <a:rPr lang="en-US" dirty="0">
                <a:latin typeface="Times New Roman" charset="0"/>
                <a:ea typeface="ＭＳ Ｐゴシック" charset="0"/>
                <a:cs typeface="ＭＳ Ｐゴシック" charset="0"/>
              </a:rPr>
              <a:t>B-trees are a ubiquitous data structure that are a generalization of binary trees. </a:t>
            </a:r>
          </a:p>
          <a:p>
            <a:r>
              <a:rPr lang="en-US" dirty="0">
                <a:latin typeface="Times New Roman" charset="0"/>
                <a:ea typeface="ＭＳ Ｐゴシック" charset="0"/>
                <a:cs typeface="ＭＳ Ｐゴシック" charset="0"/>
              </a:rPr>
              <a:t>Different methods for handling concurrency are surveyed. </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411437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Elevator-Pitch</a:t>
            </a:r>
          </a:p>
        </p:txBody>
      </p:sp>
      <p:sp>
        <p:nvSpPr>
          <p:cNvPr id="19462" name="Rectangle 3"/>
          <p:cNvSpPr>
            <a:spLocks noGrp="1" noChangeArrowheads="1"/>
          </p:cNvSpPr>
          <p:nvPr>
            <p:ph type="body" idx="1"/>
          </p:nvPr>
        </p:nvSpPr>
        <p:spPr/>
        <p:txBody>
          <a:bodyPr/>
          <a:lstStyle/>
          <a:p>
            <a:r>
              <a:rPr lang="en-US" dirty="0">
                <a:latin typeface="Times New Roman" charset="0"/>
                <a:ea typeface="ＭＳ Ｐゴシック" charset="0"/>
                <a:cs typeface="ＭＳ Ｐゴシック" charset="0"/>
              </a:rPr>
              <a:t>B-trees are a ubiquitous data structure that are a generalization of a binary tree. They allow for a node to have an arbitrary maximum number of children. Concurrency control is an important and basic question for any data structure. It turns out that concurrency control can be quite difficult in B-trees. </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687451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Deliverables</a:t>
            </a:r>
          </a:p>
        </p:txBody>
      </p:sp>
      <p:sp>
        <p:nvSpPr>
          <p:cNvPr id="19462" name="Rectangle 3"/>
          <p:cNvSpPr>
            <a:spLocks noGrp="1" noChangeArrowheads="1"/>
          </p:cNvSpPr>
          <p:nvPr>
            <p:ph type="body" idx="1"/>
          </p:nvPr>
        </p:nvSpPr>
        <p:spPr/>
        <p:txBody>
          <a:bodyPr/>
          <a:lstStyle/>
          <a:p>
            <a:r>
              <a:rPr lang="en-US" dirty="0">
                <a:latin typeface="Times New Roman" charset="0"/>
                <a:ea typeface="ＭＳ Ｐゴシック" charset="0"/>
                <a:cs typeface="ＭＳ Ｐゴシック" charset="0"/>
              </a:rPr>
              <a:t>I expect to learn how to use an important data structure.</a:t>
            </a:r>
          </a:p>
          <a:p>
            <a:r>
              <a:rPr lang="en-US" dirty="0">
                <a:latin typeface="Times New Roman" charset="0"/>
                <a:ea typeface="ＭＳ Ｐゴシック" charset="0"/>
                <a:cs typeface="ＭＳ Ｐゴシック" charset="0"/>
              </a:rPr>
              <a:t>I hope to use this knowledge to further my research.</a:t>
            </a:r>
          </a:p>
          <a:p>
            <a:r>
              <a:rPr lang="en-US" dirty="0">
                <a:latin typeface="Times New Roman" charset="0"/>
                <a:ea typeface="ＭＳ Ｐゴシック" charset="0"/>
                <a:cs typeface="ＭＳ Ｐゴシック" charset="0"/>
              </a:rPr>
              <a:t>I expect to contribute 9 hours a week.</a:t>
            </a:r>
          </a:p>
          <a:p>
            <a:r>
              <a:rPr lang="en-US" dirty="0">
                <a:latin typeface="Times New Roman" charset="0"/>
                <a:ea typeface="ＭＳ Ｐゴシック" charset="0"/>
                <a:cs typeface="ＭＳ Ｐゴシック" charset="0"/>
              </a:rPr>
              <a:t>I expect 9 nine is a reasonable amount of time </a:t>
            </a:r>
            <a:r>
              <a:rPr lang="en-US">
                <a:latin typeface="Times New Roman" charset="0"/>
                <a:ea typeface="ＭＳ Ｐゴシック" charset="0"/>
                <a:cs typeface="ＭＳ Ｐゴシック" charset="0"/>
              </a:rPr>
              <a:t>to accomplish my goal.</a:t>
            </a:r>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I currently have two resources. </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593884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r>
              <a:rPr lang="en-US" sz="2800" b="1" dirty="0">
                <a:solidFill>
                  <a:srgbClr val="0000FF"/>
                </a:solidFill>
              </a:rPr>
              <a:t>Mr. Tooth</a:t>
            </a:r>
            <a:br>
              <a:rPr lang="en-US" sz="2800" b="1" dirty="0">
                <a:solidFill>
                  <a:srgbClr val="0000FF"/>
                </a:solidFill>
              </a:rPr>
            </a:br>
            <a:r>
              <a:rPr lang="en-US" sz="2800" b="1" dirty="0">
                <a:solidFill>
                  <a:srgbClr val="0000FF"/>
                </a:solidFill>
              </a:rPr>
              <a:t>Ruizhang Zou</a:t>
            </a:r>
          </a:p>
          <a:p>
            <a:r>
              <a:rPr lang="en-US" sz="2800" b="1" dirty="0">
                <a:solidFill>
                  <a:schemeClr val="tx1"/>
                </a:solidFill>
              </a:rPr>
              <a:t>Ruizhang Zou</a:t>
            </a:r>
          </a:p>
          <a:p>
            <a:r>
              <a:rPr lang="en-US" sz="2800" b="1" dirty="0">
                <a:solidFill>
                  <a:schemeClr val="tx1"/>
                </a:solidFill>
              </a:rPr>
              <a:t>The Status Quo and Trend Research of Database Security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p:nvPr/>
        </p:nvSpPr>
        <p:spPr bwMode="auto">
          <a:xfrm>
            <a:off x="1066800" y="6400800"/>
            <a:ext cx="7467600" cy="381000"/>
          </a:xfrm>
          <a:prstGeom prst="rect">
            <a:avLst/>
          </a:prstGeom>
          <a:noFill/>
          <a:ln>
            <a:noFill/>
          </a:ln>
        </p:spPr>
        <p:txBody>
          <a:bodyPr vert="horz" wrap="square" lIns="91440" tIns="45720" rIns="91440" bIns="45720" numCol="1" anchor="t" anchorCtr="0" compatLnSpc="1"/>
          <a:lstStyle>
            <a:lvl1pPr marL="0" indent="0" algn="ctr" rtl="0" fontAlgn="base">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4023197732"/>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spd="slow" advTm="3035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a:defRPr sz="2400" b="1">
                <a:solidFill>
                  <a:schemeClr val="tx1"/>
                </a:solidFill>
                <a:latin typeface="Times New Roman" panose="02020603050405020304" charset="0"/>
                <a:ea typeface="MS PGothic" panose="020B0600070205080204" charset="-128"/>
                <a:cs typeface="MS PGothic" panose="020B0600070205080204" charset="-128"/>
              </a:defRPr>
            </a:lvl1pPr>
            <a:lvl2pPr marL="37931725" indent="-37474525">
              <a:defRPr sz="2400" b="1">
                <a:solidFill>
                  <a:schemeClr val="tx1"/>
                </a:solidFill>
                <a:latin typeface="Times New Roman" panose="02020603050405020304" charset="0"/>
                <a:ea typeface="MS PGothic" panose="020B0600070205080204" charset="-128"/>
              </a:defRPr>
            </a:lvl2pPr>
            <a:lvl3pPr>
              <a:defRPr sz="2400" b="1">
                <a:solidFill>
                  <a:schemeClr val="tx1"/>
                </a:solidFill>
                <a:latin typeface="Times New Roman" panose="02020603050405020304" charset="0"/>
                <a:ea typeface="MS PGothic" panose="020B0600070205080204" charset="-128"/>
              </a:defRPr>
            </a:lvl3pPr>
            <a:lvl4pPr>
              <a:defRPr sz="2400" b="1">
                <a:solidFill>
                  <a:schemeClr val="tx1"/>
                </a:solidFill>
                <a:latin typeface="Times New Roman" panose="02020603050405020304" charset="0"/>
                <a:ea typeface="MS PGothic" panose="020B0600070205080204" charset="-128"/>
              </a:defRPr>
            </a:lvl4pPr>
            <a:lvl5pPr>
              <a:defRPr sz="2400" b="1">
                <a:solidFill>
                  <a:schemeClr val="tx1"/>
                </a:solidFill>
                <a:latin typeface="Times New Roman" panose="02020603050405020304" charset="0"/>
                <a:ea typeface="MS PGothic" panose="020B0600070205080204" charset="-128"/>
              </a:defRPr>
            </a:lvl5pPr>
            <a:lvl6pPr marL="4572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6pPr>
            <a:lvl7pPr marL="9144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7pPr>
            <a:lvl8pPr marL="13716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8pPr>
            <a:lvl9pPr marL="18288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p:spPr>
        <p:txBody>
          <a:bodyPr/>
          <a:lstStyle>
            <a:lvl1pPr>
              <a:defRPr sz="2400" b="1">
                <a:solidFill>
                  <a:schemeClr val="tx1"/>
                </a:solidFill>
                <a:latin typeface="Times New Roman" panose="02020603050405020304" charset="0"/>
                <a:ea typeface="MS PGothic" panose="020B0600070205080204" charset="-128"/>
                <a:cs typeface="MS PGothic" panose="020B0600070205080204" charset="-128"/>
              </a:defRPr>
            </a:lvl1pPr>
            <a:lvl2pPr marL="37931725" indent="-37474525">
              <a:defRPr sz="2400" b="1">
                <a:solidFill>
                  <a:schemeClr val="tx1"/>
                </a:solidFill>
                <a:latin typeface="Times New Roman" panose="02020603050405020304" charset="0"/>
                <a:ea typeface="MS PGothic" panose="020B0600070205080204" charset="-128"/>
              </a:defRPr>
            </a:lvl2pPr>
            <a:lvl3pPr>
              <a:defRPr sz="2400" b="1">
                <a:solidFill>
                  <a:schemeClr val="tx1"/>
                </a:solidFill>
                <a:latin typeface="Times New Roman" panose="02020603050405020304" charset="0"/>
                <a:ea typeface="MS PGothic" panose="020B0600070205080204" charset="-128"/>
              </a:defRPr>
            </a:lvl3pPr>
            <a:lvl4pPr>
              <a:defRPr sz="2400" b="1">
                <a:solidFill>
                  <a:schemeClr val="tx1"/>
                </a:solidFill>
                <a:latin typeface="Times New Roman" panose="02020603050405020304" charset="0"/>
                <a:ea typeface="MS PGothic" panose="020B0600070205080204" charset="-128"/>
              </a:defRPr>
            </a:lvl4pPr>
            <a:lvl5pPr>
              <a:defRPr sz="2400" b="1">
                <a:solidFill>
                  <a:schemeClr val="tx1"/>
                </a:solidFill>
                <a:latin typeface="Times New Roman" panose="02020603050405020304" charset="0"/>
                <a:ea typeface="MS PGothic" panose="020B0600070205080204" charset="-128"/>
              </a:defRPr>
            </a:lvl5pPr>
            <a:lvl6pPr marL="4572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6pPr>
            <a:lvl7pPr marL="9144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7pPr>
            <a:lvl8pPr marL="13716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8pPr>
            <a:lvl9pPr marL="18288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panose="02020603050405020304" charset="0"/>
                <a:ea typeface="MS PGothic" panose="020B0600070205080204" charset="-128"/>
                <a:cs typeface="MS PGothic" panose="020B0600070205080204" charset="-128"/>
              </a:rPr>
              <a:t>Introduction</a:t>
            </a:r>
          </a:p>
        </p:txBody>
      </p:sp>
      <p:sp>
        <p:nvSpPr>
          <p:cNvPr id="19462" name="Rectangle 3"/>
          <p:cNvSpPr>
            <a:spLocks noGrp="1" noChangeArrowheads="1"/>
          </p:cNvSpPr>
          <p:nvPr>
            <p:ph type="body" idx="1"/>
          </p:nvPr>
        </p:nvSpPr>
        <p:spPr/>
        <p:txBody>
          <a:bodyPr/>
          <a:lstStyle/>
          <a:p>
            <a:r>
              <a:rPr lang="en-US" dirty="0">
                <a:latin typeface="Times New Roman" panose="02020603050405020304" charset="0"/>
                <a:ea typeface="MS PGothic" panose="020B0600070205080204" charset="-128"/>
                <a:cs typeface="MS PGothic" panose="020B0600070205080204" charset="-128"/>
              </a:rPr>
              <a:t>What is it?</a:t>
            </a:r>
          </a:p>
          <a:p>
            <a:pPr marL="0" indent="0">
              <a:buNone/>
            </a:pPr>
            <a:r>
              <a:rPr lang="en-US" dirty="0">
                <a:latin typeface="Times New Roman" panose="02020603050405020304" charset="0"/>
                <a:ea typeface="MS PGothic" panose="020B0600070205080204" charset="-128"/>
                <a:cs typeface="MS PGothic" panose="020B0600070205080204" charset="-128"/>
              </a:rPr>
              <a:t>	</a:t>
            </a:r>
            <a:r>
              <a:rPr lang="en-US" sz="2400" dirty="0">
                <a:latin typeface="Times New Roman" panose="02020603050405020304" charset="0"/>
                <a:ea typeface="MS PGothic" panose="020B0600070205080204" charset="-128"/>
                <a:cs typeface="MS PGothic" panose="020B0600070205080204" charset="-128"/>
              </a:rPr>
              <a:t>It's a reasearch and an analysis about what situations database security is in and what the situations will be in the future.</a:t>
            </a:r>
          </a:p>
          <a:p>
            <a:r>
              <a:rPr lang="en-US" dirty="0">
                <a:latin typeface="Times New Roman" panose="02020603050405020304" charset="0"/>
                <a:ea typeface="MS PGothic" panose="020B0600070205080204" charset="-128"/>
                <a:cs typeface="MS PGothic" panose="020B0600070205080204" charset="-128"/>
              </a:rPr>
              <a:t>Why is it important?</a:t>
            </a:r>
          </a:p>
          <a:p>
            <a:pPr marL="0" indent="0">
              <a:buNone/>
            </a:pPr>
            <a:r>
              <a:rPr lang="en-US" dirty="0">
                <a:latin typeface="Times New Roman" panose="02020603050405020304" charset="0"/>
                <a:ea typeface="MS PGothic" panose="020B0600070205080204" charset="-128"/>
                <a:cs typeface="MS PGothic" panose="020B0600070205080204" charset="-128"/>
              </a:rPr>
              <a:t>	</a:t>
            </a:r>
            <a:r>
              <a:rPr lang="en-US" sz="2400" dirty="0">
                <a:latin typeface="Times New Roman" panose="02020603050405020304" charset="0"/>
                <a:ea typeface="MS PGothic" panose="020B0600070205080204" charset="-128"/>
                <a:cs typeface="MS PGothic" panose="020B0600070205080204" charset="-128"/>
              </a:rPr>
              <a:t>This report may call more attention to database security field.</a:t>
            </a:r>
          </a:p>
          <a:p>
            <a:r>
              <a:rPr lang="en-US" dirty="0">
                <a:latin typeface="Times New Roman" panose="02020603050405020304" charset="0"/>
                <a:ea typeface="MS PGothic" panose="020B0600070205080204" charset="-128"/>
                <a:cs typeface="MS PGothic" panose="020B0600070205080204" charset="-128"/>
              </a:rPr>
              <a:t>How? (Methodology)</a:t>
            </a:r>
          </a:p>
          <a:p>
            <a:pPr marL="0" indent="0">
              <a:buNone/>
            </a:pPr>
            <a:r>
              <a:rPr lang="en-US" dirty="0">
                <a:latin typeface="Times New Roman" panose="02020603050405020304" charset="0"/>
                <a:ea typeface="MS PGothic" panose="020B0600070205080204" charset="-128"/>
                <a:cs typeface="MS PGothic" panose="020B0600070205080204" charset="-128"/>
              </a:rPr>
              <a:t>	</a:t>
            </a:r>
            <a:r>
              <a:rPr lang="en-US" sz="2400" dirty="0">
                <a:latin typeface="Times New Roman" panose="02020603050405020304" charset="0"/>
                <a:ea typeface="MS PGothic" panose="020B0600070205080204" charset="-128"/>
                <a:cs typeface="MS PGothic" panose="020B0600070205080204" charset="-128"/>
              </a:rPr>
              <a:t>Firstly, collect amount of articles about cyber security. Analyze them with hadoop wordcount. Finally, Use the results, combined with some real events to get conclusions</a:t>
            </a:r>
          </a:p>
          <a:p>
            <a:endParaRPr lang="en-US" dirty="0">
              <a:latin typeface="Times New Roman" panose="02020603050405020304" charset="0"/>
              <a:ea typeface="MS PGothic" panose="020B0600070205080204" charset="-128"/>
              <a:cs typeface="MS PGothic" panose="020B0600070205080204" charset="-128"/>
            </a:endParaRPr>
          </a:p>
        </p:txBody>
      </p:sp>
    </p:spTree>
    <p:extLst>
      <p:ext uri="{BB962C8B-B14F-4D97-AF65-F5344CB8AC3E}">
        <p14:creationId xmlns:p14="http://schemas.microsoft.com/office/powerpoint/2010/main" val="3695815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a:defRPr sz="2400" b="1">
                <a:solidFill>
                  <a:schemeClr val="tx1"/>
                </a:solidFill>
                <a:latin typeface="Times New Roman" panose="02020603050405020304" charset="0"/>
                <a:ea typeface="MS PGothic" panose="020B0600070205080204" charset="-128"/>
                <a:cs typeface="MS PGothic" panose="020B0600070205080204" charset="-128"/>
              </a:defRPr>
            </a:lvl1pPr>
            <a:lvl2pPr marL="37931725" indent="-37474525">
              <a:defRPr sz="2400" b="1">
                <a:solidFill>
                  <a:schemeClr val="tx1"/>
                </a:solidFill>
                <a:latin typeface="Times New Roman" panose="02020603050405020304" charset="0"/>
                <a:ea typeface="MS PGothic" panose="020B0600070205080204" charset="-128"/>
              </a:defRPr>
            </a:lvl2pPr>
            <a:lvl3pPr>
              <a:defRPr sz="2400" b="1">
                <a:solidFill>
                  <a:schemeClr val="tx1"/>
                </a:solidFill>
                <a:latin typeface="Times New Roman" panose="02020603050405020304" charset="0"/>
                <a:ea typeface="MS PGothic" panose="020B0600070205080204" charset="-128"/>
              </a:defRPr>
            </a:lvl3pPr>
            <a:lvl4pPr>
              <a:defRPr sz="2400" b="1">
                <a:solidFill>
                  <a:schemeClr val="tx1"/>
                </a:solidFill>
                <a:latin typeface="Times New Roman" panose="02020603050405020304" charset="0"/>
                <a:ea typeface="MS PGothic" panose="020B0600070205080204" charset="-128"/>
              </a:defRPr>
            </a:lvl4pPr>
            <a:lvl5pPr>
              <a:defRPr sz="2400" b="1">
                <a:solidFill>
                  <a:schemeClr val="tx1"/>
                </a:solidFill>
                <a:latin typeface="Times New Roman" panose="02020603050405020304" charset="0"/>
                <a:ea typeface="MS PGothic" panose="020B0600070205080204" charset="-128"/>
              </a:defRPr>
            </a:lvl5pPr>
            <a:lvl6pPr marL="4572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6pPr>
            <a:lvl7pPr marL="9144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7pPr>
            <a:lvl8pPr marL="13716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8pPr>
            <a:lvl9pPr marL="18288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p:spPr>
        <p:txBody>
          <a:bodyPr/>
          <a:lstStyle>
            <a:lvl1pPr>
              <a:defRPr sz="2400" b="1">
                <a:solidFill>
                  <a:schemeClr val="tx1"/>
                </a:solidFill>
                <a:latin typeface="Times New Roman" panose="02020603050405020304" charset="0"/>
                <a:ea typeface="MS PGothic" panose="020B0600070205080204" charset="-128"/>
                <a:cs typeface="MS PGothic" panose="020B0600070205080204" charset="-128"/>
              </a:defRPr>
            </a:lvl1pPr>
            <a:lvl2pPr marL="37931725" indent="-37474525">
              <a:defRPr sz="2400" b="1">
                <a:solidFill>
                  <a:schemeClr val="tx1"/>
                </a:solidFill>
                <a:latin typeface="Times New Roman" panose="02020603050405020304" charset="0"/>
                <a:ea typeface="MS PGothic" panose="020B0600070205080204" charset="-128"/>
              </a:defRPr>
            </a:lvl2pPr>
            <a:lvl3pPr>
              <a:defRPr sz="2400" b="1">
                <a:solidFill>
                  <a:schemeClr val="tx1"/>
                </a:solidFill>
                <a:latin typeface="Times New Roman" panose="02020603050405020304" charset="0"/>
                <a:ea typeface="MS PGothic" panose="020B0600070205080204" charset="-128"/>
              </a:defRPr>
            </a:lvl3pPr>
            <a:lvl4pPr>
              <a:defRPr sz="2400" b="1">
                <a:solidFill>
                  <a:schemeClr val="tx1"/>
                </a:solidFill>
                <a:latin typeface="Times New Roman" panose="02020603050405020304" charset="0"/>
                <a:ea typeface="MS PGothic" panose="020B0600070205080204" charset="-128"/>
              </a:defRPr>
            </a:lvl4pPr>
            <a:lvl5pPr>
              <a:defRPr sz="2400" b="1">
                <a:solidFill>
                  <a:schemeClr val="tx1"/>
                </a:solidFill>
                <a:latin typeface="Times New Roman" panose="02020603050405020304" charset="0"/>
                <a:ea typeface="MS PGothic" panose="020B0600070205080204" charset="-128"/>
              </a:defRPr>
            </a:lvl5pPr>
            <a:lvl6pPr marL="4572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6pPr>
            <a:lvl7pPr marL="9144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7pPr>
            <a:lvl8pPr marL="13716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8pPr>
            <a:lvl9pPr marL="18288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panose="02020603050405020304" charset="0"/>
                <a:ea typeface="MS PGothic" panose="020B0600070205080204" charset="-128"/>
                <a:cs typeface="MS PGothic" panose="020B0600070205080204" charset="-128"/>
              </a:rPr>
              <a:t>Elevator-Pitch</a:t>
            </a:r>
          </a:p>
        </p:txBody>
      </p:sp>
      <p:sp>
        <p:nvSpPr>
          <p:cNvPr id="19462" name="Rectangle 3"/>
          <p:cNvSpPr>
            <a:spLocks noGrp="1" noChangeArrowheads="1"/>
          </p:cNvSpPr>
          <p:nvPr>
            <p:ph type="body" idx="1"/>
          </p:nvPr>
        </p:nvSpPr>
        <p:spPr/>
        <p:txBody>
          <a:bodyPr/>
          <a:lstStyle/>
          <a:p>
            <a:r>
              <a:rPr lang="en-US" sz="2000" dirty="0">
                <a:latin typeface="Times New Roman" panose="02020603050405020304" charset="0"/>
                <a:ea typeface="MS PGothic" panose="020B0600070205080204" charset="-128"/>
                <a:cs typeface="MS PGothic" panose="020B0600070205080204" charset="-128"/>
              </a:rPr>
              <a:t>1.Introduction</a:t>
            </a:r>
          </a:p>
          <a:p>
            <a:r>
              <a:rPr lang="en-US" sz="2000" dirty="0">
                <a:latin typeface="Times New Roman" panose="02020603050405020304" charset="0"/>
                <a:ea typeface="MS PGothic" panose="020B0600070205080204" charset="-128"/>
                <a:cs typeface="MS PGothic" panose="020B0600070205080204" charset="-128"/>
              </a:rPr>
              <a:t>    1.1 How to do hadoop wordcount</a:t>
            </a:r>
          </a:p>
          <a:p>
            <a:r>
              <a:rPr lang="en-US" sz="2000" dirty="0">
                <a:latin typeface="Times New Roman" panose="02020603050405020304" charset="0"/>
                <a:ea typeface="MS PGothic" panose="020B0600070205080204" charset="-128"/>
                <a:cs typeface="MS PGothic" panose="020B0600070205080204" charset="-128"/>
              </a:rPr>
              <a:t>    1.2 How to analyze the wordcount results</a:t>
            </a:r>
          </a:p>
          <a:p>
            <a:r>
              <a:rPr lang="en-US" sz="2000" dirty="0">
                <a:latin typeface="Times New Roman" panose="02020603050405020304" charset="0"/>
                <a:ea typeface="MS PGothic" panose="020B0600070205080204" charset="-128"/>
                <a:cs typeface="MS PGothic" panose="020B0600070205080204" charset="-128"/>
              </a:rPr>
              <a:t>    1.3 Why are the wordcount results reliable</a:t>
            </a:r>
          </a:p>
          <a:p>
            <a:endParaRPr lang="en-US" sz="2000" dirty="0">
              <a:latin typeface="Times New Roman" panose="02020603050405020304" charset="0"/>
              <a:ea typeface="MS PGothic" panose="020B0600070205080204" charset="-128"/>
              <a:cs typeface="MS PGothic" panose="020B0600070205080204" charset="-128"/>
            </a:endParaRPr>
          </a:p>
          <a:p>
            <a:r>
              <a:rPr lang="en-US" sz="2000" dirty="0">
                <a:latin typeface="Times New Roman" panose="02020603050405020304" charset="0"/>
                <a:ea typeface="MS PGothic" panose="020B0600070205080204" charset="-128"/>
                <a:cs typeface="MS PGothic" panose="020B0600070205080204" charset="-128"/>
              </a:rPr>
              <a:t>2.Database security situation in cyber security</a:t>
            </a:r>
          </a:p>
          <a:p>
            <a:r>
              <a:rPr lang="en-US" sz="2000" dirty="0">
                <a:latin typeface="Times New Roman" panose="02020603050405020304" charset="0"/>
                <a:ea typeface="MS PGothic" panose="020B0600070205080204" charset="-128"/>
                <a:cs typeface="MS PGothic" panose="020B0600070205080204" charset="-128"/>
              </a:rPr>
              <a:t>      2.1 The situation of database security</a:t>
            </a:r>
          </a:p>
          <a:p>
            <a:r>
              <a:rPr lang="en-US" sz="2000" dirty="0">
                <a:latin typeface="Times New Roman" panose="02020603050405020304" charset="0"/>
                <a:ea typeface="MS PGothic" panose="020B0600070205080204" charset="-128"/>
                <a:cs typeface="MS PGothic" panose="020B0600070205080204" charset="-128"/>
              </a:rPr>
              <a:t>      2.2 How important the database security is compared with other security fields</a:t>
            </a:r>
          </a:p>
          <a:p>
            <a:endParaRPr lang="en-US" sz="2000" dirty="0">
              <a:latin typeface="Times New Roman" panose="02020603050405020304" charset="0"/>
              <a:ea typeface="MS PGothic" panose="020B0600070205080204" charset="-128"/>
              <a:cs typeface="MS PGothic" panose="020B0600070205080204" charset="-128"/>
            </a:endParaRPr>
          </a:p>
          <a:p>
            <a:r>
              <a:rPr lang="en-US" sz="2000" dirty="0">
                <a:latin typeface="Times New Roman" panose="02020603050405020304" charset="0"/>
                <a:ea typeface="MS PGothic" panose="020B0600070205080204" charset="-128"/>
                <a:cs typeface="MS PGothic" panose="020B0600070205080204" charset="-128"/>
              </a:rPr>
              <a:t>3.The trends of database security</a:t>
            </a:r>
          </a:p>
          <a:p>
            <a:r>
              <a:rPr lang="en-US" sz="2000" dirty="0">
                <a:latin typeface="Times New Roman" panose="02020603050405020304" charset="0"/>
                <a:ea typeface="MS PGothic" panose="020B0600070205080204" charset="-128"/>
                <a:cs typeface="MS PGothic" panose="020B0600070205080204" charset="-128"/>
              </a:rPr>
              <a:t>      3.1 Database in the future</a:t>
            </a:r>
          </a:p>
          <a:p>
            <a:r>
              <a:rPr lang="en-US" sz="2000" dirty="0">
                <a:latin typeface="Times New Roman" panose="02020603050405020304" charset="0"/>
                <a:ea typeface="MS PGothic" panose="020B0600070205080204" charset="-128"/>
                <a:cs typeface="MS PGothic" panose="020B0600070205080204" charset="-128"/>
              </a:rPr>
              <a:t>      3.2 Trade demand analysis</a:t>
            </a:r>
          </a:p>
          <a:p>
            <a:pPr marL="0" indent="0">
              <a:buNone/>
            </a:pPr>
            <a:endParaRPr lang="en-US" dirty="0">
              <a:latin typeface="Times New Roman" panose="02020603050405020304" charset="0"/>
              <a:ea typeface="MS PGothic" panose="020B0600070205080204" charset="-128"/>
              <a:cs typeface="MS PGothic" panose="020B0600070205080204" charset="-128"/>
            </a:endParaRPr>
          </a:p>
          <a:p>
            <a:endParaRPr lang="en-US" dirty="0">
              <a:latin typeface="Times New Roman" panose="02020603050405020304" charset="0"/>
              <a:ea typeface="MS PGothic" panose="020B0600070205080204" charset="-128"/>
              <a:cs typeface="MS PGothic" panose="020B0600070205080204" charset="-128"/>
            </a:endParaRPr>
          </a:p>
        </p:txBody>
      </p:sp>
    </p:spTree>
    <p:extLst>
      <p:ext uri="{BB962C8B-B14F-4D97-AF65-F5344CB8AC3E}">
        <p14:creationId xmlns:p14="http://schemas.microsoft.com/office/powerpoint/2010/main" val="3664423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a:defRPr sz="2400" b="1">
                <a:solidFill>
                  <a:schemeClr val="tx1"/>
                </a:solidFill>
                <a:latin typeface="Times New Roman" panose="02020603050405020304" charset="0"/>
                <a:ea typeface="MS PGothic" panose="020B0600070205080204" charset="-128"/>
                <a:cs typeface="MS PGothic" panose="020B0600070205080204" charset="-128"/>
              </a:defRPr>
            </a:lvl1pPr>
            <a:lvl2pPr marL="37931725" indent="-37474525">
              <a:defRPr sz="2400" b="1">
                <a:solidFill>
                  <a:schemeClr val="tx1"/>
                </a:solidFill>
                <a:latin typeface="Times New Roman" panose="02020603050405020304" charset="0"/>
                <a:ea typeface="MS PGothic" panose="020B0600070205080204" charset="-128"/>
              </a:defRPr>
            </a:lvl2pPr>
            <a:lvl3pPr>
              <a:defRPr sz="2400" b="1">
                <a:solidFill>
                  <a:schemeClr val="tx1"/>
                </a:solidFill>
                <a:latin typeface="Times New Roman" panose="02020603050405020304" charset="0"/>
                <a:ea typeface="MS PGothic" panose="020B0600070205080204" charset="-128"/>
              </a:defRPr>
            </a:lvl3pPr>
            <a:lvl4pPr>
              <a:defRPr sz="2400" b="1">
                <a:solidFill>
                  <a:schemeClr val="tx1"/>
                </a:solidFill>
                <a:latin typeface="Times New Roman" panose="02020603050405020304" charset="0"/>
                <a:ea typeface="MS PGothic" panose="020B0600070205080204" charset="-128"/>
              </a:defRPr>
            </a:lvl4pPr>
            <a:lvl5pPr>
              <a:defRPr sz="2400" b="1">
                <a:solidFill>
                  <a:schemeClr val="tx1"/>
                </a:solidFill>
                <a:latin typeface="Times New Roman" panose="02020603050405020304" charset="0"/>
                <a:ea typeface="MS PGothic" panose="020B0600070205080204" charset="-128"/>
              </a:defRPr>
            </a:lvl5pPr>
            <a:lvl6pPr marL="4572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6pPr>
            <a:lvl7pPr marL="9144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7pPr>
            <a:lvl8pPr marL="13716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8pPr>
            <a:lvl9pPr marL="18288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p:spPr>
        <p:txBody>
          <a:bodyPr/>
          <a:lstStyle>
            <a:lvl1pPr>
              <a:defRPr sz="2400" b="1">
                <a:solidFill>
                  <a:schemeClr val="tx1"/>
                </a:solidFill>
                <a:latin typeface="Times New Roman" panose="02020603050405020304" charset="0"/>
                <a:ea typeface="MS PGothic" panose="020B0600070205080204" charset="-128"/>
                <a:cs typeface="MS PGothic" panose="020B0600070205080204" charset="-128"/>
              </a:defRPr>
            </a:lvl1pPr>
            <a:lvl2pPr marL="37931725" indent="-37474525">
              <a:defRPr sz="2400" b="1">
                <a:solidFill>
                  <a:schemeClr val="tx1"/>
                </a:solidFill>
                <a:latin typeface="Times New Roman" panose="02020603050405020304" charset="0"/>
                <a:ea typeface="MS PGothic" panose="020B0600070205080204" charset="-128"/>
              </a:defRPr>
            </a:lvl2pPr>
            <a:lvl3pPr>
              <a:defRPr sz="2400" b="1">
                <a:solidFill>
                  <a:schemeClr val="tx1"/>
                </a:solidFill>
                <a:latin typeface="Times New Roman" panose="02020603050405020304" charset="0"/>
                <a:ea typeface="MS PGothic" panose="020B0600070205080204" charset="-128"/>
              </a:defRPr>
            </a:lvl3pPr>
            <a:lvl4pPr>
              <a:defRPr sz="2400" b="1">
                <a:solidFill>
                  <a:schemeClr val="tx1"/>
                </a:solidFill>
                <a:latin typeface="Times New Roman" panose="02020603050405020304" charset="0"/>
                <a:ea typeface="MS PGothic" panose="020B0600070205080204" charset="-128"/>
              </a:defRPr>
            </a:lvl4pPr>
            <a:lvl5pPr>
              <a:defRPr sz="2400" b="1">
                <a:solidFill>
                  <a:schemeClr val="tx1"/>
                </a:solidFill>
                <a:latin typeface="Times New Roman" panose="02020603050405020304" charset="0"/>
                <a:ea typeface="MS PGothic" panose="020B0600070205080204" charset="-128"/>
              </a:defRPr>
            </a:lvl5pPr>
            <a:lvl6pPr marL="4572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6pPr>
            <a:lvl7pPr marL="9144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7pPr>
            <a:lvl8pPr marL="13716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8pPr>
            <a:lvl9pPr marL="1828800" eaLnBrk="0" fontAlgn="base" hangingPunct="0">
              <a:spcBef>
                <a:spcPct val="50000"/>
              </a:spcBef>
              <a:spcAft>
                <a:spcPct val="0"/>
              </a:spcAft>
              <a:defRPr sz="2400" b="1">
                <a:solidFill>
                  <a:schemeClr val="tx1"/>
                </a:solidFill>
                <a:latin typeface="Times New Roman" panose="02020603050405020304" charset="0"/>
                <a:ea typeface="MS PGothic" panose="020B0600070205080204" charset="-128"/>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panose="02020603050405020304" charset="0"/>
                <a:ea typeface="MS PGothic" panose="020B0600070205080204" charset="-128"/>
                <a:cs typeface="MS PGothic" panose="020B0600070205080204" charset="-128"/>
              </a:rPr>
              <a:t>Deliverables</a:t>
            </a:r>
          </a:p>
        </p:txBody>
      </p:sp>
      <p:sp>
        <p:nvSpPr>
          <p:cNvPr id="19462" name="Rectangle 3"/>
          <p:cNvSpPr>
            <a:spLocks noGrp="1" noChangeArrowheads="1"/>
          </p:cNvSpPr>
          <p:nvPr>
            <p:ph type="body" idx="1"/>
          </p:nvPr>
        </p:nvSpPr>
        <p:spPr>
          <a:xfrm>
            <a:off x="152400" y="1183005"/>
            <a:ext cx="8610600" cy="4943475"/>
          </a:xfrm>
        </p:spPr>
        <p:txBody>
          <a:bodyPr/>
          <a:lstStyle/>
          <a:p>
            <a:r>
              <a:rPr lang="en-US" sz="2400" dirty="0">
                <a:latin typeface="Times New Roman" panose="02020603050405020304" charset="0"/>
                <a:ea typeface="MS PGothic" panose="020B0600070205080204" charset="-128"/>
                <a:cs typeface="MS PGothic" panose="020B0600070205080204" charset="-128"/>
              </a:rPr>
              <a:t>What to expect at the end? </a:t>
            </a:r>
          </a:p>
          <a:p>
            <a:pPr marL="457200" lvl="1" indent="0">
              <a:buNone/>
            </a:pPr>
            <a:r>
              <a:rPr lang="en-US" sz="1750" dirty="0">
                <a:latin typeface="Times New Roman" panose="02020603050405020304" charset="0"/>
                <a:ea typeface="MS PGothic" panose="020B0600070205080204" charset="-128"/>
                <a:cs typeface="MS PGothic" panose="020B0600070205080204" charset="-128"/>
              </a:rPr>
              <a:t>	We may conclude that the situation of database sequrity will become severe and need to develop new functions and ideas to fit future database environment.</a:t>
            </a:r>
            <a:endParaRPr lang="en-US" sz="2000" dirty="0">
              <a:latin typeface="Times New Roman" panose="02020603050405020304" charset="0"/>
              <a:ea typeface="MS PGothic" panose="020B0600070205080204" charset="-128"/>
              <a:cs typeface="MS PGothic" panose="020B0600070205080204" charset="-128"/>
            </a:endParaRPr>
          </a:p>
          <a:p>
            <a:r>
              <a:rPr lang="en-US" sz="2400" dirty="0">
                <a:latin typeface="Times New Roman" panose="02020603050405020304" charset="0"/>
                <a:ea typeface="MS PGothic" panose="020B0600070205080204" charset="-128"/>
                <a:cs typeface="MS PGothic" panose="020B0600070205080204" charset="-128"/>
              </a:rPr>
              <a:t>What is your contribution?</a:t>
            </a:r>
          </a:p>
          <a:p>
            <a:pPr marL="457200" lvl="1" indent="0">
              <a:buNone/>
            </a:pPr>
            <a:r>
              <a:rPr lang="en-US" sz="1750" dirty="0">
                <a:latin typeface="Times New Roman" panose="02020603050405020304" charset="0"/>
                <a:ea typeface="MS PGothic" panose="020B0600070205080204" charset="-128"/>
                <a:cs typeface="MS PGothic" panose="020B0600070205080204" charset="-128"/>
              </a:rPr>
              <a:t>	A wordcount result txt and a paper report about the database security. </a:t>
            </a:r>
          </a:p>
          <a:p>
            <a:r>
              <a:rPr lang="en-US" sz="2400" dirty="0">
                <a:latin typeface="Times New Roman" panose="02020603050405020304" charset="0"/>
                <a:ea typeface="MS PGothic" panose="020B0600070205080204" charset="-128"/>
                <a:cs typeface="MS PGothic" panose="020B0600070205080204" charset="-128"/>
              </a:rPr>
              <a:t>How many hours a week starting today would you spend in this project?	</a:t>
            </a:r>
          </a:p>
          <a:p>
            <a:pPr marL="457200" lvl="1" indent="0">
              <a:buNone/>
            </a:pPr>
            <a:r>
              <a:rPr lang="en-US" sz="1750" dirty="0">
                <a:latin typeface="Times New Roman" panose="02020603050405020304" charset="0"/>
                <a:ea typeface="MS PGothic" panose="020B0600070205080204" charset="-128"/>
                <a:cs typeface="MS PGothic" panose="020B0600070205080204" charset="-128"/>
              </a:rPr>
              <a:t>	I'm not sure because I have to inplete hadoop wordcount first. But at least one or two hours per day. </a:t>
            </a:r>
          </a:p>
          <a:p>
            <a:r>
              <a:rPr lang="en-US" sz="2400" dirty="0">
                <a:latin typeface="Times New Roman" panose="02020603050405020304" charset="0"/>
                <a:ea typeface="MS PGothic" panose="020B0600070205080204" charset="-128"/>
                <a:cs typeface="MS PGothic" panose="020B0600070205080204" charset="-128"/>
              </a:rPr>
              <a:t>How does this measures the outcome?</a:t>
            </a:r>
          </a:p>
          <a:p>
            <a:pPr marL="457200" lvl="1" indent="0">
              <a:buNone/>
            </a:pPr>
            <a:r>
              <a:rPr lang="en-US" sz="2100" dirty="0">
                <a:latin typeface="Times New Roman" panose="02020603050405020304" charset="0"/>
                <a:ea typeface="MS PGothic" panose="020B0600070205080204" charset="-128"/>
                <a:cs typeface="MS PGothic" panose="020B0600070205080204" charset="-128"/>
              </a:rPr>
              <a:t>	</a:t>
            </a:r>
            <a:r>
              <a:rPr lang="en-US" sz="1750" dirty="0">
                <a:latin typeface="Times New Roman" panose="02020603050405020304" charset="0"/>
                <a:ea typeface="MS PGothic" panose="020B0600070205080204" charset="-128"/>
                <a:cs typeface="MS PGothic" panose="020B0600070205080204" charset="-128"/>
              </a:rPr>
              <a:t>By frequency, the more a word be mentioned, the more this word should be paied attention.</a:t>
            </a:r>
            <a:endParaRPr lang="en-US" sz="2100" dirty="0">
              <a:latin typeface="Times New Roman" panose="02020603050405020304" charset="0"/>
              <a:ea typeface="MS PGothic" panose="020B0600070205080204" charset="-128"/>
              <a:cs typeface="MS PGothic" panose="020B0600070205080204" charset="-128"/>
            </a:endParaRPr>
          </a:p>
          <a:p>
            <a:r>
              <a:rPr lang="en-US" sz="2400" dirty="0">
                <a:latin typeface="Times New Roman" panose="02020603050405020304" charset="0"/>
                <a:ea typeface="MS PGothic" panose="020B0600070205080204" charset="-128"/>
                <a:cs typeface="MS PGothic" panose="020B0600070205080204" charset="-128"/>
              </a:rPr>
              <a:t>How many references would you have?</a:t>
            </a:r>
          </a:p>
          <a:p>
            <a:pPr marL="457200" lvl="1" indent="0">
              <a:buNone/>
            </a:pPr>
            <a:r>
              <a:rPr lang="en-US" sz="2100" dirty="0">
                <a:latin typeface="Times New Roman" panose="02020603050405020304" charset="0"/>
                <a:ea typeface="MS PGothic" panose="020B0600070205080204" charset="-128"/>
                <a:cs typeface="MS PGothic" panose="020B0600070205080204" charset="-128"/>
              </a:rPr>
              <a:t>	</a:t>
            </a:r>
            <a:r>
              <a:rPr lang="en-US" sz="1750" dirty="0">
                <a:latin typeface="Times New Roman" panose="02020603050405020304" charset="0"/>
                <a:ea typeface="MS PGothic" panose="020B0600070205080204" charset="-128"/>
                <a:cs typeface="MS PGothic" panose="020B0600070205080204" charset="-128"/>
              </a:rPr>
              <a:t>I already collected 415 articles about cyber security.</a:t>
            </a:r>
            <a:endParaRPr lang="en-US" sz="2000" dirty="0">
              <a:latin typeface="Times New Roman" panose="02020603050405020304" charset="0"/>
              <a:ea typeface="MS PGothic" panose="020B0600070205080204" charset="-128"/>
              <a:cs typeface="MS PGothic" panose="020B0600070205080204" charset="-128"/>
            </a:endParaRPr>
          </a:p>
          <a:p>
            <a:pPr marL="0" indent="0">
              <a:buNone/>
            </a:pPr>
            <a:endParaRPr lang="en-US" dirty="0">
              <a:latin typeface="Times New Roman" panose="02020603050405020304" charset="0"/>
              <a:ea typeface="MS PGothic" panose="020B0600070205080204" charset="-128"/>
              <a:cs typeface="MS PGothic" panose="020B0600070205080204" charset="-128"/>
            </a:endParaRPr>
          </a:p>
          <a:p>
            <a:endParaRPr lang="en-US" dirty="0">
              <a:latin typeface="Times New Roman" panose="02020603050405020304" charset="0"/>
              <a:ea typeface="MS PGothic" panose="020B0600070205080204" charset="-128"/>
              <a:cs typeface="MS PGothic" panose="020B0600070205080204" charset="-128"/>
            </a:endParaRPr>
          </a:p>
        </p:txBody>
      </p:sp>
    </p:spTree>
    <p:extLst>
      <p:ext uri="{BB962C8B-B14F-4D97-AF65-F5344CB8AC3E}">
        <p14:creationId xmlns:p14="http://schemas.microsoft.com/office/powerpoint/2010/main" val="422653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endParaRPr lang="en-US" sz="2800" b="1" dirty="0">
              <a:solidFill>
                <a:schemeClr val="tx1"/>
              </a:solidFill>
            </a:endParaRPr>
          </a:p>
          <a:p>
            <a:r>
              <a:rPr lang="en-US" sz="2800" b="1" dirty="0">
                <a:solidFill>
                  <a:schemeClr val="tx1"/>
                </a:solidFill>
              </a:rPr>
              <a:t>Sara Wilson</a:t>
            </a:r>
          </a:p>
          <a:p>
            <a:r>
              <a:rPr lang="en-US" sz="2800" b="1" dirty="0">
                <a:solidFill>
                  <a:schemeClr val="tx1"/>
                </a:solidFill>
              </a:rPr>
              <a:t>Designing a Webpage to Query from a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771992729"/>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r>
              <a:rPr lang="en-US" dirty="0">
                <a:solidFill>
                  <a:schemeClr val="accent1"/>
                </a:solidFill>
                <a:latin typeface="Times New Roman" charset="0"/>
                <a:ea typeface="ＭＳ Ｐゴシック" charset="0"/>
                <a:cs typeface="ＭＳ Ｐゴシック" charset="0"/>
              </a:rPr>
              <a:t>Elevator-Pitch</a:t>
            </a:r>
          </a:p>
        </p:txBody>
      </p:sp>
      <p:sp>
        <p:nvSpPr>
          <p:cNvPr id="19462" name="Rectangle 3"/>
          <p:cNvSpPr>
            <a:spLocks noGrp="1" noChangeArrowheads="1"/>
          </p:cNvSpPr>
          <p:nvPr>
            <p:ph type="body" idx="1"/>
          </p:nvPr>
        </p:nvSpPr>
        <p:spPr/>
        <p:txBody>
          <a:bodyPr/>
          <a:lstStyle/>
          <a:p>
            <a:pPr>
              <a:buFont typeface="Wingdings" panose="05000000000000000000" pitchFamily="2" charset="2"/>
              <a:buChar char="Ø"/>
            </a:pPr>
            <a:endParaRPr lang="en-US" sz="1800" dirty="0">
              <a:latin typeface="Times New Roman" charset="0"/>
              <a:ea typeface="ＭＳ Ｐゴシック" charset="0"/>
              <a:cs typeface="ＭＳ Ｐゴシック" charset="0"/>
            </a:endParaRPr>
          </a:p>
          <a:p>
            <a:pPr>
              <a:buFont typeface="Wingdings" panose="05000000000000000000" pitchFamily="2" charset="2"/>
              <a:buChar char="Ø"/>
            </a:pPr>
            <a:r>
              <a:rPr lang="en-US" sz="2000" dirty="0">
                <a:latin typeface="Times New Roman" charset="0"/>
                <a:ea typeface="ＭＳ Ｐゴシック" charset="0"/>
                <a:cs typeface="ＭＳ Ｐゴシック" charset="0"/>
              </a:rPr>
              <a:t>Literature review of decentralized storage system on database management system.</a:t>
            </a:r>
          </a:p>
          <a:p>
            <a:pPr>
              <a:buFont typeface="Wingdings" panose="05000000000000000000" pitchFamily="2" charset="2"/>
              <a:buChar char="Ø"/>
            </a:pPr>
            <a:endParaRPr lang="en-US" sz="2000" dirty="0">
              <a:latin typeface="Times New Roman" charset="0"/>
              <a:ea typeface="ＭＳ Ｐゴシック" charset="0"/>
              <a:cs typeface="ＭＳ Ｐゴシック" charset="0"/>
            </a:endParaRPr>
          </a:p>
          <a:p>
            <a:pPr>
              <a:buFont typeface="Wingdings" panose="05000000000000000000" pitchFamily="2" charset="2"/>
              <a:buChar char="Ø"/>
            </a:pPr>
            <a:r>
              <a:rPr lang="en-US" sz="2000" dirty="0">
                <a:latin typeface="Times New Roman" charset="0"/>
                <a:ea typeface="ＭＳ Ｐゴシック" charset="0"/>
                <a:cs typeface="ＭＳ Ｐゴシック" charset="0"/>
              </a:rPr>
              <a:t>Classification and Dynamicity of Cassandra available for database management based on features, techniques, etc.</a:t>
            </a:r>
          </a:p>
          <a:p>
            <a:pPr>
              <a:buFont typeface="Wingdings" panose="05000000000000000000" pitchFamily="2" charset="2"/>
              <a:buChar char="Ø"/>
            </a:pPr>
            <a:endParaRPr lang="en-US" sz="2000" dirty="0">
              <a:latin typeface="Times New Roman" charset="0"/>
              <a:ea typeface="ＭＳ Ｐゴシック" charset="0"/>
              <a:cs typeface="ＭＳ Ｐゴシック" charset="0"/>
            </a:endParaRPr>
          </a:p>
          <a:p>
            <a:pPr>
              <a:buFont typeface="Wingdings" panose="05000000000000000000" pitchFamily="2" charset="2"/>
              <a:buChar char="Ø"/>
            </a:pPr>
            <a:r>
              <a:rPr lang="en-US" sz="2000" dirty="0">
                <a:latin typeface="Times New Roman" charset="0"/>
                <a:ea typeface="ＭＳ Ｐゴシック" charset="0"/>
                <a:cs typeface="ＭＳ Ｐゴシック" charset="0"/>
              </a:rPr>
              <a:t>A relative comparison of centralized and decentralized storage system .</a:t>
            </a:r>
          </a:p>
          <a:p>
            <a:pPr>
              <a:buFont typeface="Wingdings" panose="05000000000000000000" pitchFamily="2" charset="2"/>
              <a:buChar char="Ø"/>
            </a:pPr>
            <a:endParaRPr lang="en-US" sz="2000" dirty="0">
              <a:latin typeface="Times New Roman" charset="0"/>
              <a:ea typeface="ＭＳ Ｐゴシック" charset="0"/>
              <a:cs typeface="ＭＳ Ｐゴシック" charset="0"/>
            </a:endParaRPr>
          </a:p>
          <a:p>
            <a:pPr>
              <a:buFont typeface="Wingdings" panose="05000000000000000000" pitchFamily="2" charset="2"/>
              <a:buChar char="Ø"/>
            </a:pPr>
            <a:r>
              <a:rPr lang="en-US" sz="2000" dirty="0">
                <a:latin typeface="Times New Roman" charset="0"/>
                <a:ea typeface="ＭＳ Ｐゴシック" charset="0"/>
                <a:cs typeface="ＭＳ Ｐゴシック" charset="0"/>
              </a:rPr>
              <a:t>Shortcomings of different database storage system comparing to Cassandra.</a:t>
            </a:r>
          </a:p>
          <a:p>
            <a:pPr marL="0" indent="0">
              <a:buNone/>
            </a:pPr>
            <a:endParaRPr lang="en-US" dirty="0">
              <a:latin typeface="Times New Roman" charset="0"/>
              <a:ea typeface="ＭＳ Ｐゴシック" charset="0"/>
              <a:cs typeface="ＭＳ Ｐゴシック" charset="0"/>
            </a:endParaRPr>
          </a:p>
          <a:p>
            <a:pPr marL="0" indent="0">
              <a:buNone/>
            </a:pPr>
            <a:endParaRPr lang="en-US" dirty="0">
              <a:latin typeface="Times New Roman" charset="0"/>
              <a:ea typeface="ＭＳ Ｐゴシック" charset="0"/>
              <a:cs typeface="ＭＳ Ｐゴシック" charset="0"/>
            </a:endParaRPr>
          </a:p>
          <a:p>
            <a:pPr marL="0" indent="0">
              <a:buNone/>
            </a:pPr>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792475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3"/>
          <p:cNvSpPr>
            <a:spLocks noGrp="1" noChangeArrowheads="1"/>
          </p:cNvSpPr>
          <p:nvPr>
            <p:ph type="body" idx="1"/>
          </p:nvPr>
        </p:nvSpPr>
        <p:spPr>
          <a:xfrm>
            <a:off x="152400" y="533400"/>
            <a:ext cx="5759450" cy="6172200"/>
          </a:xfrm>
        </p:spPr>
        <p:txBody>
          <a:bodyPr/>
          <a:lstStyle/>
          <a:p>
            <a:pPr marL="0" indent="0" algn="ctr">
              <a:buNone/>
            </a:pPr>
            <a:r>
              <a:rPr lang="en-US" sz="4400" b="1" dirty="0">
                <a:latin typeface="Times New Roman" charset="0"/>
                <a:ea typeface="ＭＳ Ｐゴシック" charset="0"/>
                <a:cs typeface="ＭＳ Ｐゴシック" charset="0"/>
              </a:rPr>
              <a:t>Challenge:</a:t>
            </a:r>
          </a:p>
          <a:p>
            <a:pPr marL="0" indent="0" algn="ctr">
              <a:buNone/>
            </a:pPr>
            <a:endParaRPr lang="en-US" sz="1400" b="1" dirty="0">
              <a:latin typeface="Times New Roman" charset="0"/>
              <a:ea typeface="ＭＳ Ｐゴシック" charset="0"/>
              <a:cs typeface="ＭＳ Ｐゴシック" charset="0"/>
            </a:endParaRPr>
          </a:p>
          <a:p>
            <a:pPr marL="0" indent="0" algn="ctr">
              <a:buNone/>
            </a:pPr>
            <a:r>
              <a:rPr lang="en-US" dirty="0">
                <a:latin typeface="Times New Roman" charset="0"/>
                <a:ea typeface="ＭＳ Ｐゴシック" charset="0"/>
                <a:cs typeface="ＭＳ Ｐゴシック" charset="0"/>
              </a:rPr>
              <a:t>Our lab stores seagrass monitoring data in an Access database. How can I design a webpage that will display results</a:t>
            </a:r>
          </a:p>
          <a:p>
            <a:pPr marL="0" indent="0" algn="ctr">
              <a:buNone/>
            </a:pPr>
            <a:r>
              <a:rPr lang="en-US" dirty="0">
                <a:latin typeface="Times New Roman" charset="0"/>
                <a:ea typeface="ＭＳ Ｐゴシック" charset="0"/>
                <a:cs typeface="ＭＳ Ｐゴシック" charset="0"/>
              </a:rPr>
              <a:t>from a user-defined</a:t>
            </a:r>
          </a:p>
          <a:p>
            <a:pPr marL="0" indent="0" algn="ctr">
              <a:buNone/>
            </a:pPr>
            <a:r>
              <a:rPr lang="en-US" dirty="0">
                <a:latin typeface="Times New Roman" charset="0"/>
                <a:ea typeface="ＭＳ Ｐゴシック" charset="0"/>
                <a:cs typeface="ＭＳ Ｐゴシック" charset="0"/>
              </a:rPr>
              <a:t>(‘dynamic’) query to our dataset?</a:t>
            </a:r>
          </a:p>
          <a:p>
            <a:pPr marL="0" indent="0" algn="ctr">
              <a:buNone/>
            </a:pPr>
            <a:endParaRPr lang="en-US" sz="1800" dirty="0">
              <a:latin typeface="Times New Roman" charset="0"/>
              <a:ea typeface="ＭＳ Ｐゴシック" charset="0"/>
              <a:cs typeface="ＭＳ Ｐゴシック" charset="0"/>
            </a:endParaRPr>
          </a:p>
          <a:p>
            <a:pPr marL="0" indent="0" algn="ctr">
              <a:buNone/>
            </a:pPr>
            <a:r>
              <a:rPr lang="en-US" b="1" dirty="0">
                <a:latin typeface="Times New Roman" charset="0"/>
                <a:ea typeface="ＭＳ Ｐゴシック" charset="0"/>
                <a:cs typeface="ＭＳ Ｐゴシック" charset="0"/>
              </a:rPr>
              <a:t>Applicable to any environmental monitoring dataset, and beyond…</a:t>
            </a:r>
          </a:p>
        </p:txBody>
      </p:sp>
      <p:pic>
        <p:nvPicPr>
          <p:cNvPr id="7" name="Picture 6">
            <a:extLst>
              <a:ext uri="{FF2B5EF4-FFF2-40B4-BE49-F238E27FC236}">
                <a16:creationId xmlns:a16="http://schemas.microsoft.com/office/drawing/2014/main" id="{266D037E-1872-432D-811D-2962850079F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11000"/>
                    </a14:imgEffect>
                    <a14:imgEffect>
                      <a14:colorTemperature colorTemp="3144"/>
                    </a14:imgEffect>
                    <a14:imgEffect>
                      <a14:brightnessContrast bright="3000" contrast="10000"/>
                    </a14:imgEffect>
                  </a14:imgLayer>
                </a14:imgProps>
              </a:ext>
              <a:ext uri="{28A0092B-C50C-407E-A947-70E740481C1C}">
                <a14:useLocalDpi xmlns:a14="http://schemas.microsoft.com/office/drawing/2010/main" val="0"/>
              </a:ext>
            </a:extLst>
          </a:blip>
          <a:srcRect l="6060" r="15152"/>
          <a:stretch/>
        </p:blipFill>
        <p:spPr>
          <a:xfrm rot="5400000">
            <a:off x="6680200" y="406400"/>
            <a:ext cx="1981200" cy="1778000"/>
          </a:xfrm>
          <a:prstGeom prst="rect">
            <a:avLst/>
          </a:prstGeom>
        </p:spPr>
      </p:pic>
      <p:sp>
        <p:nvSpPr>
          <p:cNvPr id="8" name="Arrow: Down 7">
            <a:extLst>
              <a:ext uri="{FF2B5EF4-FFF2-40B4-BE49-F238E27FC236}">
                <a16:creationId xmlns:a16="http://schemas.microsoft.com/office/drawing/2014/main" id="{AA157AC7-7251-410F-91DF-436575B00CE4}"/>
              </a:ext>
            </a:extLst>
          </p:cNvPr>
          <p:cNvSpPr/>
          <p:nvPr/>
        </p:nvSpPr>
        <p:spPr>
          <a:xfrm>
            <a:off x="7467600" y="4191000"/>
            <a:ext cx="304800" cy="6096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pic>
        <p:nvPicPr>
          <p:cNvPr id="9" name="Picture 8">
            <a:extLst>
              <a:ext uri="{FF2B5EF4-FFF2-40B4-BE49-F238E27FC236}">
                <a16:creationId xmlns:a16="http://schemas.microsoft.com/office/drawing/2014/main" id="{A8A2886F-20B8-4DC4-BF12-92EBCD5F5B6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004055" y="4931979"/>
            <a:ext cx="3063745" cy="1371600"/>
          </a:xfrm>
          <a:prstGeom prst="rect">
            <a:avLst/>
          </a:prstGeom>
        </p:spPr>
      </p:pic>
      <p:pic>
        <p:nvPicPr>
          <p:cNvPr id="11" name="Picture 10">
            <a:extLst>
              <a:ext uri="{FF2B5EF4-FFF2-40B4-BE49-F238E27FC236}">
                <a16:creationId xmlns:a16="http://schemas.microsoft.com/office/drawing/2014/main" id="{6448A0CE-92EA-4365-ABF4-5504DF7180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050" y="5157787"/>
            <a:ext cx="2952750" cy="1471613"/>
          </a:xfrm>
          <a:prstGeom prst="rect">
            <a:avLst/>
          </a:prstGeom>
        </p:spPr>
      </p:pic>
      <p:pic>
        <p:nvPicPr>
          <p:cNvPr id="1026" name="Picture 2" descr="Image result for database clipart sql">
            <a:extLst>
              <a:ext uri="{FF2B5EF4-FFF2-40B4-BE49-F238E27FC236}">
                <a16:creationId xmlns:a16="http://schemas.microsoft.com/office/drawing/2014/main" id="{924F370D-971D-4F7F-A88F-32796CCE6E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50" y="2979992"/>
            <a:ext cx="3143250" cy="1058608"/>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8812CB39-E243-40A3-A08D-E618B87C31CF}"/>
              </a:ext>
            </a:extLst>
          </p:cNvPr>
          <p:cNvSpPr/>
          <p:nvPr/>
        </p:nvSpPr>
        <p:spPr>
          <a:xfrm>
            <a:off x="7467600" y="2438400"/>
            <a:ext cx="304800" cy="609600"/>
          </a:xfrm>
          <a:prstGeom prst="downArrow">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8" name="Arrow: Down 17">
            <a:extLst>
              <a:ext uri="{FF2B5EF4-FFF2-40B4-BE49-F238E27FC236}">
                <a16:creationId xmlns:a16="http://schemas.microsoft.com/office/drawing/2014/main" id="{120EFF75-0E6B-4A89-AB9D-1484FB45AD9C}"/>
              </a:ext>
            </a:extLst>
          </p:cNvPr>
          <p:cNvSpPr/>
          <p:nvPr/>
        </p:nvSpPr>
        <p:spPr>
          <a:xfrm>
            <a:off x="7467600" y="4191000"/>
            <a:ext cx="304800" cy="609600"/>
          </a:xfrm>
          <a:prstGeom prst="downArrow">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34576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3"/>
          <p:cNvSpPr>
            <a:spLocks noGrp="1" noChangeArrowheads="1"/>
          </p:cNvSpPr>
          <p:nvPr>
            <p:ph type="body" idx="1"/>
          </p:nvPr>
        </p:nvSpPr>
        <p:spPr>
          <a:xfrm>
            <a:off x="152400" y="533400"/>
            <a:ext cx="5759450" cy="6172200"/>
          </a:xfrm>
        </p:spPr>
        <p:txBody>
          <a:bodyPr/>
          <a:lstStyle/>
          <a:p>
            <a:pPr marL="0" indent="0" algn="ctr">
              <a:buNone/>
            </a:pPr>
            <a:r>
              <a:rPr lang="en-US" sz="4400" b="1" dirty="0">
                <a:latin typeface="Times New Roman" charset="0"/>
                <a:ea typeface="ＭＳ Ｐゴシック" charset="0"/>
                <a:cs typeface="ＭＳ Ｐゴシック" charset="0"/>
              </a:rPr>
              <a:t>Approach:</a:t>
            </a:r>
          </a:p>
          <a:p>
            <a:pPr marL="0" indent="0" algn="ctr">
              <a:buNone/>
            </a:pPr>
            <a:endParaRPr lang="en-US" sz="1400" b="1" dirty="0">
              <a:latin typeface="Times New Roman" charset="0"/>
              <a:ea typeface="ＭＳ Ｐゴシック" charset="0"/>
              <a:cs typeface="ＭＳ Ｐゴシック" charset="0"/>
            </a:endParaRPr>
          </a:p>
          <a:p>
            <a:pPr marL="0" indent="0" algn="ctr">
              <a:buNone/>
            </a:pPr>
            <a:r>
              <a:rPr lang="en-US" dirty="0">
                <a:latin typeface="Times New Roman" charset="0"/>
                <a:ea typeface="ＭＳ Ｐゴシック" charset="0"/>
                <a:cs typeface="ＭＳ Ｐゴシック" charset="0"/>
              </a:rPr>
              <a:t>1- Split Access database into a front-end and back-end</a:t>
            </a:r>
          </a:p>
          <a:p>
            <a:pPr marL="0" indent="0" algn="ctr">
              <a:buNone/>
            </a:pPr>
            <a:r>
              <a:rPr lang="en-US" dirty="0">
                <a:latin typeface="Times New Roman" charset="0"/>
                <a:ea typeface="ＭＳ Ｐゴシック" charset="0"/>
                <a:cs typeface="ＭＳ Ｐゴシック" charset="0"/>
              </a:rPr>
              <a:t>2- Store back-end of database on SQL Server</a:t>
            </a:r>
          </a:p>
          <a:p>
            <a:pPr marL="0" indent="0" algn="ctr">
              <a:buNone/>
            </a:pPr>
            <a:r>
              <a:rPr lang="en-US" dirty="0">
                <a:latin typeface="Times New Roman" charset="0"/>
                <a:ea typeface="ＭＳ Ｐゴシック" charset="0"/>
                <a:cs typeface="ＭＳ Ｐゴシック" charset="0"/>
              </a:rPr>
              <a:t>3- Make back-end of database available for web queries (PHP?)</a:t>
            </a:r>
          </a:p>
          <a:p>
            <a:pPr marL="0" indent="0" algn="ctr">
              <a:buNone/>
            </a:pPr>
            <a:r>
              <a:rPr lang="en-US" dirty="0">
                <a:latin typeface="Times New Roman" charset="0"/>
                <a:ea typeface="ＭＳ Ｐゴシック" charset="0"/>
                <a:cs typeface="ＭＳ Ｐゴシック" charset="0"/>
              </a:rPr>
              <a:t>4- Program webpage to graphically display query results (</a:t>
            </a:r>
            <a:r>
              <a:rPr lang="en-US" dirty="0" err="1">
                <a:latin typeface="Times New Roman" charset="0"/>
                <a:ea typeface="ＭＳ Ｐゴシック" charset="0"/>
                <a:cs typeface="ＭＳ Ｐゴシック" charset="0"/>
              </a:rPr>
              <a:t>Highcharts</a:t>
            </a:r>
            <a:r>
              <a:rPr lang="en-US" dirty="0">
                <a:latin typeface="Times New Roman" charset="0"/>
                <a:ea typeface="ＭＳ Ｐゴシック" charset="0"/>
                <a:cs typeface="ＭＳ Ｐゴシック" charset="0"/>
              </a:rPr>
              <a:t> </a:t>
            </a:r>
            <a:r>
              <a:rPr lang="en-US" dirty="0" err="1">
                <a:latin typeface="Times New Roman" charset="0"/>
                <a:ea typeface="ＭＳ Ｐゴシック" charset="0"/>
                <a:cs typeface="ＭＳ Ｐゴシック" charset="0"/>
              </a:rPr>
              <a:t>javascript</a:t>
            </a:r>
            <a:r>
              <a:rPr lang="en-US" dirty="0">
                <a:latin typeface="Times New Roman" charset="0"/>
                <a:ea typeface="ＭＳ Ｐゴシック" charset="0"/>
                <a:cs typeface="ＭＳ Ｐゴシック" charset="0"/>
              </a:rPr>
              <a:t> library?)</a:t>
            </a:r>
          </a:p>
        </p:txBody>
      </p:sp>
      <p:pic>
        <p:nvPicPr>
          <p:cNvPr id="7" name="Picture 6">
            <a:extLst>
              <a:ext uri="{FF2B5EF4-FFF2-40B4-BE49-F238E27FC236}">
                <a16:creationId xmlns:a16="http://schemas.microsoft.com/office/drawing/2014/main" id="{266D037E-1872-432D-811D-2962850079F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11000"/>
                    </a14:imgEffect>
                    <a14:imgEffect>
                      <a14:colorTemperature colorTemp="3144"/>
                    </a14:imgEffect>
                    <a14:imgEffect>
                      <a14:brightnessContrast bright="3000" contrast="10000"/>
                    </a14:imgEffect>
                  </a14:imgLayer>
                </a14:imgProps>
              </a:ext>
              <a:ext uri="{28A0092B-C50C-407E-A947-70E740481C1C}">
                <a14:useLocalDpi xmlns:a14="http://schemas.microsoft.com/office/drawing/2010/main" val="0"/>
              </a:ext>
            </a:extLst>
          </a:blip>
          <a:srcRect l="6060" r="15152"/>
          <a:stretch/>
        </p:blipFill>
        <p:spPr>
          <a:xfrm rot="5400000">
            <a:off x="6680200" y="406400"/>
            <a:ext cx="1981200" cy="1778000"/>
          </a:xfrm>
          <a:prstGeom prst="rect">
            <a:avLst/>
          </a:prstGeom>
        </p:spPr>
      </p:pic>
      <p:sp>
        <p:nvSpPr>
          <p:cNvPr id="8" name="Arrow: Down 7">
            <a:extLst>
              <a:ext uri="{FF2B5EF4-FFF2-40B4-BE49-F238E27FC236}">
                <a16:creationId xmlns:a16="http://schemas.microsoft.com/office/drawing/2014/main" id="{AA157AC7-7251-410F-91DF-436575B00CE4}"/>
              </a:ext>
            </a:extLst>
          </p:cNvPr>
          <p:cNvSpPr/>
          <p:nvPr/>
        </p:nvSpPr>
        <p:spPr>
          <a:xfrm>
            <a:off x="7467600" y="4191000"/>
            <a:ext cx="304800" cy="6096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pic>
        <p:nvPicPr>
          <p:cNvPr id="9" name="Picture 8">
            <a:extLst>
              <a:ext uri="{FF2B5EF4-FFF2-40B4-BE49-F238E27FC236}">
                <a16:creationId xmlns:a16="http://schemas.microsoft.com/office/drawing/2014/main" id="{A8A2886F-20B8-4DC4-BF12-92EBCD5F5B6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004055" y="4931979"/>
            <a:ext cx="3063745" cy="1371600"/>
          </a:xfrm>
          <a:prstGeom prst="rect">
            <a:avLst/>
          </a:prstGeom>
        </p:spPr>
      </p:pic>
      <p:pic>
        <p:nvPicPr>
          <p:cNvPr id="11" name="Picture 10">
            <a:extLst>
              <a:ext uri="{FF2B5EF4-FFF2-40B4-BE49-F238E27FC236}">
                <a16:creationId xmlns:a16="http://schemas.microsoft.com/office/drawing/2014/main" id="{6448A0CE-92EA-4365-ABF4-5504DF7180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050" y="5157787"/>
            <a:ext cx="2952750" cy="1471613"/>
          </a:xfrm>
          <a:prstGeom prst="rect">
            <a:avLst/>
          </a:prstGeom>
        </p:spPr>
      </p:pic>
      <p:pic>
        <p:nvPicPr>
          <p:cNvPr id="1026" name="Picture 2" descr="Image result for database clipart sql">
            <a:extLst>
              <a:ext uri="{FF2B5EF4-FFF2-40B4-BE49-F238E27FC236}">
                <a16:creationId xmlns:a16="http://schemas.microsoft.com/office/drawing/2014/main" id="{924F370D-971D-4F7F-A88F-32796CCE6E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50" y="2979992"/>
            <a:ext cx="3143250" cy="1058608"/>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8812CB39-E243-40A3-A08D-E618B87C31CF}"/>
              </a:ext>
            </a:extLst>
          </p:cNvPr>
          <p:cNvSpPr/>
          <p:nvPr/>
        </p:nvSpPr>
        <p:spPr>
          <a:xfrm>
            <a:off x="7467600" y="2438400"/>
            <a:ext cx="304800" cy="609600"/>
          </a:xfrm>
          <a:prstGeom prst="downArrow">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8" name="Arrow: Down 17">
            <a:extLst>
              <a:ext uri="{FF2B5EF4-FFF2-40B4-BE49-F238E27FC236}">
                <a16:creationId xmlns:a16="http://schemas.microsoft.com/office/drawing/2014/main" id="{120EFF75-0E6B-4A89-AB9D-1484FB45AD9C}"/>
              </a:ext>
            </a:extLst>
          </p:cNvPr>
          <p:cNvSpPr/>
          <p:nvPr/>
        </p:nvSpPr>
        <p:spPr>
          <a:xfrm>
            <a:off x="7467600" y="4191000"/>
            <a:ext cx="304800" cy="609600"/>
          </a:xfrm>
          <a:prstGeom prst="downArrow">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111295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3"/>
          <p:cNvSpPr>
            <a:spLocks noGrp="1" noChangeArrowheads="1"/>
          </p:cNvSpPr>
          <p:nvPr>
            <p:ph type="body" idx="1"/>
          </p:nvPr>
        </p:nvSpPr>
        <p:spPr>
          <a:xfrm>
            <a:off x="152400" y="533400"/>
            <a:ext cx="5759450" cy="6172200"/>
          </a:xfrm>
        </p:spPr>
        <p:txBody>
          <a:bodyPr/>
          <a:lstStyle/>
          <a:p>
            <a:pPr marL="0" indent="0" algn="ctr">
              <a:buNone/>
            </a:pPr>
            <a:r>
              <a:rPr lang="en-US" sz="4400" b="1" dirty="0">
                <a:latin typeface="Times New Roman" charset="0"/>
                <a:ea typeface="ＭＳ Ｐゴシック" charset="0"/>
                <a:cs typeface="ＭＳ Ｐゴシック" charset="0"/>
              </a:rPr>
              <a:t>Deliverables:</a:t>
            </a:r>
          </a:p>
          <a:p>
            <a:pPr marL="0" indent="0" algn="ctr">
              <a:buNone/>
            </a:pPr>
            <a:endParaRPr lang="en-US" sz="1400" b="1" dirty="0">
              <a:latin typeface="Times New Roman" charset="0"/>
              <a:ea typeface="ＭＳ Ｐゴシック" charset="0"/>
              <a:cs typeface="ＭＳ Ｐゴシック" charset="0"/>
            </a:endParaRPr>
          </a:p>
          <a:p>
            <a:pPr marL="0" indent="0" algn="ctr">
              <a:buNone/>
            </a:pPr>
            <a:r>
              <a:rPr lang="en-US" dirty="0">
                <a:latin typeface="Times New Roman" charset="0"/>
                <a:ea typeface="ＭＳ Ｐゴシック" charset="0"/>
                <a:cs typeface="ＭＳ Ｐゴシック" charset="0"/>
              </a:rPr>
              <a:t>-Split database into front-end and back-end (topic presentation)</a:t>
            </a:r>
          </a:p>
          <a:p>
            <a:pPr marL="0" indent="0" algn="ctr">
              <a:buNone/>
            </a:pPr>
            <a:r>
              <a:rPr lang="en-US" b="1" dirty="0">
                <a:latin typeface="Times New Roman" charset="0"/>
                <a:ea typeface="ＭＳ Ｐゴシック" charset="0"/>
                <a:cs typeface="ＭＳ Ｐゴシック" charset="0"/>
              </a:rPr>
              <a:t>-Make webpage that can “talk” to the database</a:t>
            </a:r>
          </a:p>
          <a:p>
            <a:pPr marL="0" indent="0" algn="ctr">
              <a:buNone/>
            </a:pPr>
            <a:r>
              <a:rPr lang="en-US" dirty="0">
                <a:latin typeface="Times New Roman" charset="0"/>
                <a:ea typeface="ＭＳ Ｐゴシック" charset="0"/>
                <a:cs typeface="ＭＳ Ｐゴシック" charset="0"/>
              </a:rPr>
              <a:t>-Option 1: Results of user queries output into tables or .csv</a:t>
            </a:r>
          </a:p>
          <a:p>
            <a:pPr marL="0" indent="0" algn="ctr">
              <a:buNone/>
            </a:pPr>
            <a:r>
              <a:rPr lang="en-US" dirty="0">
                <a:latin typeface="Times New Roman" charset="0"/>
                <a:ea typeface="ＭＳ Ｐゴシック" charset="0"/>
                <a:cs typeface="ＭＳ Ｐゴシック" charset="0"/>
              </a:rPr>
              <a:t>-Option 2 (ideal, more difficult): Results of uses queries plotted as a line graph</a:t>
            </a:r>
          </a:p>
        </p:txBody>
      </p:sp>
      <p:pic>
        <p:nvPicPr>
          <p:cNvPr id="7" name="Picture 6">
            <a:extLst>
              <a:ext uri="{FF2B5EF4-FFF2-40B4-BE49-F238E27FC236}">
                <a16:creationId xmlns:a16="http://schemas.microsoft.com/office/drawing/2014/main" id="{266D037E-1872-432D-811D-2962850079F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11000"/>
                    </a14:imgEffect>
                    <a14:imgEffect>
                      <a14:colorTemperature colorTemp="3144"/>
                    </a14:imgEffect>
                    <a14:imgEffect>
                      <a14:brightnessContrast bright="3000" contrast="10000"/>
                    </a14:imgEffect>
                  </a14:imgLayer>
                </a14:imgProps>
              </a:ext>
              <a:ext uri="{28A0092B-C50C-407E-A947-70E740481C1C}">
                <a14:useLocalDpi xmlns:a14="http://schemas.microsoft.com/office/drawing/2010/main" val="0"/>
              </a:ext>
            </a:extLst>
          </a:blip>
          <a:srcRect l="6060" r="15152"/>
          <a:stretch/>
        </p:blipFill>
        <p:spPr>
          <a:xfrm rot="5400000">
            <a:off x="6680200" y="406400"/>
            <a:ext cx="1981200" cy="1778000"/>
          </a:xfrm>
          <a:prstGeom prst="rect">
            <a:avLst/>
          </a:prstGeom>
        </p:spPr>
      </p:pic>
      <p:sp>
        <p:nvSpPr>
          <p:cNvPr id="8" name="Arrow: Down 7">
            <a:extLst>
              <a:ext uri="{FF2B5EF4-FFF2-40B4-BE49-F238E27FC236}">
                <a16:creationId xmlns:a16="http://schemas.microsoft.com/office/drawing/2014/main" id="{AA157AC7-7251-410F-91DF-436575B00CE4}"/>
              </a:ext>
            </a:extLst>
          </p:cNvPr>
          <p:cNvSpPr/>
          <p:nvPr/>
        </p:nvSpPr>
        <p:spPr>
          <a:xfrm>
            <a:off x="7467600" y="4191000"/>
            <a:ext cx="304800" cy="6096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pic>
        <p:nvPicPr>
          <p:cNvPr id="9" name="Picture 8">
            <a:extLst>
              <a:ext uri="{FF2B5EF4-FFF2-40B4-BE49-F238E27FC236}">
                <a16:creationId xmlns:a16="http://schemas.microsoft.com/office/drawing/2014/main" id="{A8A2886F-20B8-4DC4-BF12-92EBCD5F5B6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004055" y="4931979"/>
            <a:ext cx="3063745" cy="1371600"/>
          </a:xfrm>
          <a:prstGeom prst="rect">
            <a:avLst/>
          </a:prstGeom>
        </p:spPr>
      </p:pic>
      <p:pic>
        <p:nvPicPr>
          <p:cNvPr id="11" name="Picture 10">
            <a:extLst>
              <a:ext uri="{FF2B5EF4-FFF2-40B4-BE49-F238E27FC236}">
                <a16:creationId xmlns:a16="http://schemas.microsoft.com/office/drawing/2014/main" id="{6448A0CE-92EA-4365-ABF4-5504DF7180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050" y="5157787"/>
            <a:ext cx="2952750" cy="1471613"/>
          </a:xfrm>
          <a:prstGeom prst="rect">
            <a:avLst/>
          </a:prstGeom>
        </p:spPr>
      </p:pic>
      <p:pic>
        <p:nvPicPr>
          <p:cNvPr id="1026" name="Picture 2" descr="Image result for database clipart sql">
            <a:extLst>
              <a:ext uri="{FF2B5EF4-FFF2-40B4-BE49-F238E27FC236}">
                <a16:creationId xmlns:a16="http://schemas.microsoft.com/office/drawing/2014/main" id="{924F370D-971D-4F7F-A88F-32796CCE6E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50" y="2979992"/>
            <a:ext cx="3143250" cy="1058608"/>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8812CB39-E243-40A3-A08D-E618B87C31CF}"/>
              </a:ext>
            </a:extLst>
          </p:cNvPr>
          <p:cNvSpPr/>
          <p:nvPr/>
        </p:nvSpPr>
        <p:spPr>
          <a:xfrm>
            <a:off x="7467600" y="2438400"/>
            <a:ext cx="304800" cy="609600"/>
          </a:xfrm>
          <a:prstGeom prst="downArrow">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8" name="Arrow: Down 17">
            <a:extLst>
              <a:ext uri="{FF2B5EF4-FFF2-40B4-BE49-F238E27FC236}">
                <a16:creationId xmlns:a16="http://schemas.microsoft.com/office/drawing/2014/main" id="{120EFF75-0E6B-4A89-AB9D-1484FB45AD9C}"/>
              </a:ext>
            </a:extLst>
          </p:cNvPr>
          <p:cNvSpPr/>
          <p:nvPr/>
        </p:nvSpPr>
        <p:spPr>
          <a:xfrm>
            <a:off x="7467600" y="4191000"/>
            <a:ext cx="304800" cy="609600"/>
          </a:xfrm>
          <a:prstGeom prst="downArrow">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6998908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04920" y="1371600"/>
            <a:ext cx="853380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000" b="1" strike="noStrike" spc="-1">
                <a:solidFill>
                  <a:srgbClr val="3F3F3F"/>
                </a:solidFill>
                <a:latin typeface="Calibri"/>
              </a:rPr>
              <a:t>COP 5725</a:t>
            </a:r>
            <a:endParaRPr lang="en-US" sz="4000" b="0" strike="noStrike" spc="-1">
              <a:latin typeface="Arial"/>
            </a:endParaRPr>
          </a:p>
        </p:txBody>
      </p:sp>
      <p:sp>
        <p:nvSpPr>
          <p:cNvPr id="85" name="CustomShape 2"/>
          <p:cNvSpPr/>
          <p:nvPr/>
        </p:nvSpPr>
        <p:spPr>
          <a:xfrm>
            <a:off x="838080" y="2743200"/>
            <a:ext cx="7466760" cy="350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561"/>
              </a:spcBef>
            </a:pPr>
            <a:r>
              <a:rPr lang="en-US" sz="2800" b="1" strike="noStrike" spc="-1" dirty="0">
                <a:solidFill>
                  <a:srgbClr val="3F3F3F"/>
                </a:solidFill>
                <a:latin typeface="Calibri"/>
              </a:rPr>
              <a:t>School of Computer and Information Sciences</a:t>
            </a:r>
            <a:endParaRPr lang="en-US" sz="2800" b="0" strike="noStrike" spc="-1" dirty="0">
              <a:latin typeface="Arial"/>
            </a:endParaRPr>
          </a:p>
          <a:p>
            <a:pPr algn="ctr">
              <a:lnSpc>
                <a:spcPct val="100000"/>
              </a:lnSpc>
              <a:spcBef>
                <a:spcPts val="561"/>
              </a:spcBef>
            </a:pPr>
            <a:r>
              <a:rPr lang="en-US" sz="2800" b="1" strike="noStrike" spc="-1" dirty="0">
                <a:solidFill>
                  <a:srgbClr val="0000FF"/>
                </a:solidFill>
                <a:latin typeface="Calibri"/>
              </a:rPr>
              <a:t>Group Torres Tang.</a:t>
            </a:r>
            <a:br>
              <a:rPr dirty="0"/>
            </a:br>
            <a:r>
              <a:rPr lang="en-US" sz="2800" b="1" strike="noStrike" spc="-1" dirty="0">
                <a:solidFill>
                  <a:srgbClr val="0000FF"/>
                </a:solidFill>
                <a:latin typeface="Calibri"/>
              </a:rPr>
              <a:t>Nicholas Torres, </a:t>
            </a:r>
            <a:r>
              <a:rPr lang="en-US" sz="2800" b="1" strike="noStrike" spc="-1" dirty="0" err="1">
                <a:solidFill>
                  <a:srgbClr val="0000FF"/>
                </a:solidFill>
                <a:latin typeface="Calibri"/>
              </a:rPr>
              <a:t>Wenbing</a:t>
            </a:r>
            <a:r>
              <a:rPr lang="en-US" sz="2800" b="1" strike="noStrike" spc="-1" dirty="0">
                <a:solidFill>
                  <a:srgbClr val="0000FF"/>
                </a:solidFill>
                <a:latin typeface="Calibri"/>
              </a:rPr>
              <a:t> Tang</a:t>
            </a:r>
            <a:endParaRPr lang="en-US" sz="2800" b="0" strike="noStrike" spc="-1" dirty="0">
              <a:latin typeface="Arial"/>
            </a:endParaRPr>
          </a:p>
          <a:p>
            <a:pPr algn="ctr">
              <a:lnSpc>
                <a:spcPct val="100000"/>
              </a:lnSpc>
              <a:spcBef>
                <a:spcPts val="561"/>
              </a:spcBef>
            </a:pPr>
            <a:r>
              <a:rPr lang="en-US" sz="2800" b="1" strike="noStrike" spc="-1" dirty="0" err="1">
                <a:solidFill>
                  <a:srgbClr val="3F3F3F"/>
                </a:solidFill>
                <a:latin typeface="Calibri"/>
              </a:rPr>
              <a:t>Wenbing</a:t>
            </a:r>
            <a:r>
              <a:rPr lang="en-US" sz="2800" b="1" strike="noStrike" spc="-1" dirty="0">
                <a:solidFill>
                  <a:srgbClr val="3F3F3F"/>
                </a:solidFill>
                <a:latin typeface="Calibri"/>
              </a:rPr>
              <a:t> Tang</a:t>
            </a:r>
            <a:endParaRPr lang="en-US" sz="2800" b="0" strike="noStrike" spc="-1" dirty="0">
              <a:latin typeface="Arial"/>
            </a:endParaRPr>
          </a:p>
          <a:p>
            <a:pPr algn="ctr">
              <a:lnSpc>
                <a:spcPct val="100000"/>
              </a:lnSpc>
              <a:spcBef>
                <a:spcPts val="561"/>
              </a:spcBef>
            </a:pPr>
            <a:r>
              <a:rPr lang="en-US" sz="2800" b="1" strike="noStrike" spc="-1" dirty="0">
                <a:solidFill>
                  <a:srgbClr val="3F3F3F"/>
                </a:solidFill>
                <a:latin typeface="Calibri"/>
              </a:rPr>
              <a:t>Exploring Distributed Databases</a:t>
            </a:r>
            <a:endParaRPr lang="en-US" sz="2800" b="0" strike="noStrike" spc="-1" dirty="0">
              <a:latin typeface="Arial"/>
            </a:endParaRPr>
          </a:p>
        </p:txBody>
      </p:sp>
      <p:pic>
        <p:nvPicPr>
          <p:cNvPr id="86" name="Picture 3"/>
          <p:cNvPicPr/>
          <p:nvPr/>
        </p:nvPicPr>
        <p:blipFill>
          <a:blip r:embed="rId3"/>
          <a:stretch/>
        </p:blipFill>
        <p:spPr>
          <a:xfrm>
            <a:off x="-457200" y="1295280"/>
            <a:ext cx="1980360" cy="1980360"/>
          </a:xfrm>
          <a:prstGeom prst="rect">
            <a:avLst/>
          </a:prstGeom>
          <a:ln>
            <a:noFill/>
          </a:ln>
        </p:spPr>
      </p:pic>
      <p:pic>
        <p:nvPicPr>
          <p:cNvPr id="87" name="Picture 4"/>
          <p:cNvPicPr/>
          <p:nvPr/>
        </p:nvPicPr>
        <p:blipFill>
          <a:blip r:embed="rId4"/>
          <a:stretch/>
        </p:blipFill>
        <p:spPr>
          <a:xfrm>
            <a:off x="7543800" y="1523880"/>
            <a:ext cx="1599480" cy="1199520"/>
          </a:xfrm>
          <a:prstGeom prst="rect">
            <a:avLst/>
          </a:prstGeom>
          <a:ln>
            <a:noFill/>
          </a:ln>
        </p:spPr>
      </p:pic>
      <p:sp>
        <p:nvSpPr>
          <p:cNvPr id="88" name="CustomShape 3"/>
          <p:cNvSpPr/>
          <p:nvPr/>
        </p:nvSpPr>
        <p:spPr>
          <a:xfrm>
            <a:off x="1066680" y="6400800"/>
            <a:ext cx="7466760" cy="380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2937246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457200" y="6356520"/>
            <a:ext cx="2133000" cy="364320"/>
          </a:xfrm>
          <a:prstGeom prst="rect">
            <a:avLst/>
          </a:prstGeom>
          <a:noFill/>
          <a:ln>
            <a:noFill/>
          </a:ln>
        </p:spPr>
        <p:style>
          <a:lnRef idx="0">
            <a:scrgbClr r="0" g="0" b="0"/>
          </a:lnRef>
          <a:fillRef idx="0">
            <a:scrgbClr r="0" g="0" b="0"/>
          </a:fillRef>
          <a:effectRef idx="0">
            <a:scrgbClr r="0" g="0" b="0"/>
          </a:effectRef>
          <a:fontRef idx="minor"/>
        </p:style>
      </p:sp>
      <p:sp>
        <p:nvSpPr>
          <p:cNvPr id="90" name="CustomShape 2"/>
          <p:cNvSpPr/>
          <p:nvPr/>
        </p:nvSpPr>
        <p:spPr>
          <a:xfrm>
            <a:off x="3124080" y="6248520"/>
            <a:ext cx="2894760" cy="456480"/>
          </a:xfrm>
          <a:prstGeom prst="rect">
            <a:avLst/>
          </a:prstGeom>
          <a:noFill/>
          <a:ln>
            <a:noFill/>
          </a:ln>
        </p:spPr>
        <p:style>
          <a:lnRef idx="0">
            <a:scrgbClr r="0" g="0" b="0"/>
          </a:lnRef>
          <a:fillRef idx="0">
            <a:scrgbClr r="0" g="0" b="0"/>
          </a:fillRef>
          <a:effectRef idx="0">
            <a:scrgbClr r="0" g="0" b="0"/>
          </a:effectRef>
          <a:fontRef idx="minor"/>
        </p:style>
      </p:sp>
      <p:sp>
        <p:nvSpPr>
          <p:cNvPr id="91" name="CustomShape 3"/>
          <p:cNvSpPr/>
          <p:nvPr/>
        </p:nvSpPr>
        <p:spPr>
          <a:xfrm>
            <a:off x="152280" y="274680"/>
            <a:ext cx="8609760" cy="101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3F3F3F"/>
                </a:solidFill>
                <a:latin typeface="Times New Roman"/>
                <a:ea typeface="ＭＳ Ｐゴシック"/>
              </a:rPr>
              <a:t>Introduction</a:t>
            </a:r>
            <a:endParaRPr lang="en-US" sz="4400" b="0" strike="noStrike" spc="-1">
              <a:latin typeface="Arial"/>
            </a:endParaRPr>
          </a:p>
        </p:txBody>
      </p:sp>
      <p:sp>
        <p:nvSpPr>
          <p:cNvPr id="92" name="CustomShape 4"/>
          <p:cNvSpPr/>
          <p:nvPr/>
        </p:nvSpPr>
        <p:spPr>
          <a:xfrm>
            <a:off x="838080" y="1371600"/>
            <a:ext cx="7848000" cy="47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3F3F3F"/>
              </a:buClr>
              <a:buFont typeface="Arial"/>
              <a:buChar char="•"/>
            </a:pPr>
            <a:r>
              <a:rPr lang="en-US" sz="3200" b="0" strike="noStrike" spc="-1">
                <a:solidFill>
                  <a:srgbClr val="3F3F3F"/>
                </a:solidFill>
                <a:latin typeface="Times New Roman"/>
                <a:ea typeface="ＭＳ Ｐゴシック"/>
              </a:rPr>
              <a:t>Implement and demonstrate a DDBMS</a:t>
            </a:r>
            <a:endParaRPr lang="en-US" sz="3200" b="0" strike="noStrike" spc="-1">
              <a:latin typeface="Arial"/>
            </a:endParaRPr>
          </a:p>
          <a:p>
            <a:pPr marL="343080" indent="-342360">
              <a:lnSpc>
                <a:spcPct val="100000"/>
              </a:lnSpc>
              <a:spcBef>
                <a:spcPts val="641"/>
              </a:spcBef>
              <a:buClr>
                <a:srgbClr val="3F3F3F"/>
              </a:buClr>
              <a:buFont typeface="Arial"/>
              <a:buChar char="•"/>
            </a:pPr>
            <a:r>
              <a:rPr lang="en-US" sz="3200" b="0" strike="noStrike" spc="-1">
                <a:solidFill>
                  <a:srgbClr val="3F3F3F"/>
                </a:solidFill>
                <a:latin typeface="Times New Roman"/>
                <a:ea typeface="ＭＳ Ｐゴシック"/>
              </a:rPr>
              <a:t>Growing industry adoption</a:t>
            </a:r>
            <a:endParaRPr lang="en-US" sz="3200" b="0" strike="noStrike" spc="-1">
              <a:latin typeface="Arial"/>
            </a:endParaRPr>
          </a:p>
          <a:p>
            <a:pPr marL="864000" lvl="1" indent="-323640">
              <a:lnSpc>
                <a:spcPct val="100000"/>
              </a:lnSpc>
              <a:spcBef>
                <a:spcPts val="1134"/>
              </a:spcBef>
              <a:buClr>
                <a:srgbClr val="000000"/>
              </a:buClr>
              <a:buSzPct val="75000"/>
              <a:buFont typeface="Symbol"/>
              <a:buChar char=""/>
            </a:pPr>
            <a:r>
              <a:rPr lang="en-US" sz="3200" b="0" strike="noStrike" spc="-1">
                <a:solidFill>
                  <a:srgbClr val="3F3F3F"/>
                </a:solidFill>
                <a:latin typeface="Times New Roman"/>
                <a:ea typeface="ＭＳ Ｐゴシック"/>
              </a:rPr>
              <a:t>High availability</a:t>
            </a:r>
            <a:endParaRPr lang="en-US" sz="3200" b="0" strike="noStrike" spc="-1">
              <a:latin typeface="Arial"/>
            </a:endParaRPr>
          </a:p>
          <a:p>
            <a:pPr marL="864000" lvl="1" indent="-323640">
              <a:lnSpc>
                <a:spcPct val="100000"/>
              </a:lnSpc>
              <a:spcBef>
                <a:spcPts val="1134"/>
              </a:spcBef>
              <a:buClr>
                <a:srgbClr val="000000"/>
              </a:buClr>
              <a:buSzPct val="75000"/>
              <a:buFont typeface="Symbol"/>
              <a:buChar char=""/>
            </a:pPr>
            <a:r>
              <a:rPr lang="en-US" sz="3200" b="0" strike="noStrike" spc="-1">
                <a:solidFill>
                  <a:srgbClr val="3F3F3F"/>
                </a:solidFill>
                <a:latin typeface="Times New Roman"/>
                <a:ea typeface="ＭＳ Ｐゴシック"/>
              </a:rPr>
              <a:t>Scalability</a:t>
            </a:r>
            <a:endParaRPr lang="en-US" sz="3200" b="0" strike="noStrike" spc="-1">
              <a:latin typeface="Arial"/>
            </a:endParaRPr>
          </a:p>
          <a:p>
            <a:pPr marL="343080" indent="-342360">
              <a:lnSpc>
                <a:spcPct val="100000"/>
              </a:lnSpc>
              <a:spcBef>
                <a:spcPts val="641"/>
              </a:spcBef>
              <a:buClr>
                <a:srgbClr val="3F3F3F"/>
              </a:buClr>
              <a:buFont typeface="Arial"/>
              <a:buChar char="•"/>
            </a:pPr>
            <a:r>
              <a:rPr lang="en-US" sz="3200" b="0" strike="noStrike" spc="-1">
                <a:solidFill>
                  <a:srgbClr val="3F3F3F"/>
                </a:solidFill>
                <a:latin typeface="Times New Roman"/>
                <a:ea typeface="ＭＳ Ｐゴシック"/>
              </a:rPr>
              <a:t>Implementation:</a:t>
            </a:r>
            <a:endParaRPr lang="en-US" sz="3200" b="0" strike="noStrike" spc="-1">
              <a:latin typeface="Arial"/>
            </a:endParaRPr>
          </a:p>
          <a:p>
            <a:pPr marL="864000" lvl="1" indent="-323640">
              <a:lnSpc>
                <a:spcPct val="100000"/>
              </a:lnSpc>
              <a:spcBef>
                <a:spcPts val="1134"/>
              </a:spcBef>
              <a:buClr>
                <a:srgbClr val="000000"/>
              </a:buClr>
              <a:buSzPct val="75000"/>
              <a:buFont typeface="Symbol"/>
              <a:buChar char=""/>
            </a:pPr>
            <a:r>
              <a:rPr lang="en-US" sz="3200" b="0" strike="noStrike" spc="-1">
                <a:solidFill>
                  <a:srgbClr val="3F3F3F"/>
                </a:solidFill>
                <a:latin typeface="Times New Roman"/>
                <a:ea typeface="ＭＳ Ｐゴシック"/>
              </a:rPr>
              <a:t>Provider</a:t>
            </a:r>
            <a:endParaRPr lang="en-US" sz="3200" b="0" strike="noStrike" spc="-1">
              <a:latin typeface="Arial"/>
            </a:endParaRPr>
          </a:p>
          <a:p>
            <a:pPr marL="864000" lvl="1" indent="-323640">
              <a:lnSpc>
                <a:spcPct val="100000"/>
              </a:lnSpc>
              <a:spcBef>
                <a:spcPts val="1134"/>
              </a:spcBef>
              <a:buClr>
                <a:srgbClr val="000000"/>
              </a:buClr>
              <a:buSzPct val="75000"/>
              <a:buFont typeface="Symbol"/>
              <a:buChar char=""/>
            </a:pPr>
            <a:r>
              <a:rPr lang="en-US" sz="3200" b="0" strike="noStrike" spc="-1">
                <a:solidFill>
                  <a:srgbClr val="3F3F3F"/>
                </a:solidFill>
                <a:latin typeface="Times New Roman"/>
                <a:ea typeface="ＭＳ Ｐゴシック"/>
              </a:rPr>
              <a:t>DDBMS</a:t>
            </a:r>
            <a:endParaRPr lang="en-US" sz="3200" b="0" strike="noStrike" spc="-1">
              <a:latin typeface="Arial"/>
            </a:endParaRPr>
          </a:p>
          <a:p>
            <a:pPr marL="864000" lvl="1" indent="-323640">
              <a:lnSpc>
                <a:spcPct val="100000"/>
              </a:lnSpc>
              <a:spcBef>
                <a:spcPts val="1134"/>
              </a:spcBef>
              <a:buClr>
                <a:srgbClr val="000000"/>
              </a:buClr>
              <a:buSzPct val="75000"/>
              <a:buFont typeface="Symbol"/>
              <a:buChar char=""/>
            </a:pPr>
            <a:r>
              <a:rPr lang="en-US" sz="3200" b="0" strike="noStrike" spc="-1">
                <a:solidFill>
                  <a:srgbClr val="3F3F3F"/>
                </a:solidFill>
                <a:latin typeface="Times New Roman"/>
                <a:ea typeface="ＭＳ Ｐゴシック"/>
              </a:rPr>
              <a:t>Feature Demonstration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extLst>
      <p:ext uri="{BB962C8B-B14F-4D97-AF65-F5344CB8AC3E}">
        <p14:creationId xmlns:p14="http://schemas.microsoft.com/office/powerpoint/2010/main" val="39223455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457200" y="6356520"/>
            <a:ext cx="2133000" cy="364320"/>
          </a:xfrm>
          <a:prstGeom prst="rect">
            <a:avLst/>
          </a:prstGeom>
          <a:noFill/>
          <a:ln>
            <a:noFill/>
          </a:ln>
        </p:spPr>
        <p:style>
          <a:lnRef idx="0">
            <a:scrgbClr r="0" g="0" b="0"/>
          </a:lnRef>
          <a:fillRef idx="0">
            <a:scrgbClr r="0" g="0" b="0"/>
          </a:fillRef>
          <a:effectRef idx="0">
            <a:scrgbClr r="0" g="0" b="0"/>
          </a:effectRef>
          <a:fontRef idx="minor"/>
        </p:style>
      </p:sp>
      <p:sp>
        <p:nvSpPr>
          <p:cNvPr id="94" name="CustomShape 2"/>
          <p:cNvSpPr/>
          <p:nvPr/>
        </p:nvSpPr>
        <p:spPr>
          <a:xfrm>
            <a:off x="3124080" y="6248520"/>
            <a:ext cx="2894760" cy="456480"/>
          </a:xfrm>
          <a:prstGeom prst="rect">
            <a:avLst/>
          </a:prstGeom>
          <a:noFill/>
          <a:ln>
            <a:noFill/>
          </a:ln>
        </p:spPr>
        <p:style>
          <a:lnRef idx="0">
            <a:scrgbClr r="0" g="0" b="0"/>
          </a:lnRef>
          <a:fillRef idx="0">
            <a:scrgbClr r="0" g="0" b="0"/>
          </a:fillRef>
          <a:effectRef idx="0">
            <a:scrgbClr r="0" g="0" b="0"/>
          </a:effectRef>
          <a:fontRef idx="minor"/>
        </p:style>
      </p:sp>
      <p:sp>
        <p:nvSpPr>
          <p:cNvPr id="95" name="CustomShape 3"/>
          <p:cNvSpPr/>
          <p:nvPr/>
        </p:nvSpPr>
        <p:spPr>
          <a:xfrm>
            <a:off x="152280" y="274680"/>
            <a:ext cx="8609760" cy="101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3F3F3F"/>
                </a:solidFill>
                <a:latin typeface="Times New Roman"/>
                <a:ea typeface="ＭＳ Ｐゴシック"/>
              </a:rPr>
              <a:t>Elevator-Pitch</a:t>
            </a:r>
            <a:endParaRPr lang="en-US" sz="4400" b="0" strike="noStrike" spc="-1">
              <a:latin typeface="Arial"/>
            </a:endParaRPr>
          </a:p>
        </p:txBody>
      </p:sp>
      <p:sp>
        <p:nvSpPr>
          <p:cNvPr id="96" name="CustomShape 4"/>
          <p:cNvSpPr/>
          <p:nvPr/>
        </p:nvSpPr>
        <p:spPr>
          <a:xfrm>
            <a:off x="838080" y="1371600"/>
            <a:ext cx="7848000" cy="47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34"/>
              </a:spcBef>
            </a:pPr>
            <a:endParaRPr lang="en-US" sz="1800" b="0" strike="noStrike" spc="-1">
              <a:latin typeface="Arial"/>
            </a:endParaRPr>
          </a:p>
          <a:p>
            <a:pPr marL="216000" indent="-215640">
              <a:lnSpc>
                <a:spcPct val="100000"/>
              </a:lnSpc>
              <a:spcBef>
                <a:spcPts val="1134"/>
              </a:spcBef>
              <a:buClr>
                <a:srgbClr val="000000"/>
              </a:buClr>
              <a:buSzPct val="45000"/>
              <a:buFont typeface="Wingdings" charset="2"/>
              <a:buChar char=""/>
            </a:pPr>
            <a:r>
              <a:rPr lang="en-US" sz="3200" b="0" strike="noStrike" spc="-1">
                <a:solidFill>
                  <a:srgbClr val="3F3F3F"/>
                </a:solidFill>
                <a:latin typeface="Times New Roman"/>
                <a:ea typeface="ＭＳ Ｐゴシック"/>
              </a:rPr>
              <a:t>Data is growing at an incredible pace</a:t>
            </a:r>
            <a:endParaRPr lang="en-US" sz="3200" b="0" strike="noStrike" spc="-1">
              <a:latin typeface="Arial"/>
            </a:endParaRPr>
          </a:p>
          <a:p>
            <a:pPr marL="216000" indent="-215640">
              <a:lnSpc>
                <a:spcPct val="100000"/>
              </a:lnSpc>
              <a:spcBef>
                <a:spcPts val="1134"/>
              </a:spcBef>
              <a:buClr>
                <a:srgbClr val="000000"/>
              </a:buClr>
              <a:buSzPct val="45000"/>
              <a:buFont typeface="Wingdings" charset="2"/>
              <a:buChar char=""/>
            </a:pPr>
            <a:endParaRPr lang="en-US" sz="3200" b="0" strike="noStrike" spc="-1">
              <a:latin typeface="Arial"/>
            </a:endParaRPr>
          </a:p>
          <a:p>
            <a:pPr marL="216000" indent="-215640">
              <a:lnSpc>
                <a:spcPct val="100000"/>
              </a:lnSpc>
              <a:spcBef>
                <a:spcPts val="1134"/>
              </a:spcBef>
              <a:buClr>
                <a:srgbClr val="000000"/>
              </a:buClr>
              <a:buSzPct val="45000"/>
              <a:buFont typeface="Wingdings" charset="2"/>
              <a:buChar char=""/>
            </a:pPr>
            <a:r>
              <a:rPr lang="en-US" sz="3200" b="0" strike="noStrike" spc="-1">
                <a:solidFill>
                  <a:srgbClr val="3F3F3F"/>
                </a:solidFill>
                <a:latin typeface="Times New Roman"/>
                <a:ea typeface="ＭＳ Ｐゴシック"/>
              </a:rPr>
              <a:t>Traditional methods are cumbersome</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extLst>
      <p:ext uri="{BB962C8B-B14F-4D97-AF65-F5344CB8AC3E}">
        <p14:creationId xmlns:p14="http://schemas.microsoft.com/office/powerpoint/2010/main" val="24962152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457200" y="6356520"/>
            <a:ext cx="2133000" cy="364320"/>
          </a:xfrm>
          <a:prstGeom prst="rect">
            <a:avLst/>
          </a:prstGeom>
          <a:noFill/>
          <a:ln>
            <a:noFill/>
          </a:ln>
        </p:spPr>
        <p:style>
          <a:lnRef idx="0">
            <a:scrgbClr r="0" g="0" b="0"/>
          </a:lnRef>
          <a:fillRef idx="0">
            <a:scrgbClr r="0" g="0" b="0"/>
          </a:fillRef>
          <a:effectRef idx="0">
            <a:scrgbClr r="0" g="0" b="0"/>
          </a:effectRef>
          <a:fontRef idx="minor"/>
        </p:style>
      </p:sp>
      <p:sp>
        <p:nvSpPr>
          <p:cNvPr id="98" name="CustomShape 2"/>
          <p:cNvSpPr/>
          <p:nvPr/>
        </p:nvSpPr>
        <p:spPr>
          <a:xfrm>
            <a:off x="3124080" y="6248520"/>
            <a:ext cx="2894760" cy="456480"/>
          </a:xfrm>
          <a:prstGeom prst="rect">
            <a:avLst/>
          </a:prstGeom>
          <a:noFill/>
          <a:ln>
            <a:noFill/>
          </a:ln>
        </p:spPr>
        <p:style>
          <a:lnRef idx="0">
            <a:scrgbClr r="0" g="0" b="0"/>
          </a:lnRef>
          <a:fillRef idx="0">
            <a:scrgbClr r="0" g="0" b="0"/>
          </a:fillRef>
          <a:effectRef idx="0">
            <a:scrgbClr r="0" g="0" b="0"/>
          </a:effectRef>
          <a:fontRef idx="minor"/>
        </p:style>
      </p:sp>
      <p:sp>
        <p:nvSpPr>
          <p:cNvPr id="99" name="CustomShape 3"/>
          <p:cNvSpPr/>
          <p:nvPr/>
        </p:nvSpPr>
        <p:spPr>
          <a:xfrm>
            <a:off x="152280" y="274680"/>
            <a:ext cx="8609760" cy="101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3F3F3F"/>
                </a:solidFill>
                <a:latin typeface="Times New Roman"/>
                <a:ea typeface="ＭＳ Ｐゴシック"/>
              </a:rPr>
              <a:t>Deliverables</a:t>
            </a:r>
            <a:endParaRPr lang="en-US" sz="4400" b="0" strike="noStrike" spc="-1">
              <a:latin typeface="Arial"/>
            </a:endParaRPr>
          </a:p>
        </p:txBody>
      </p:sp>
      <p:sp>
        <p:nvSpPr>
          <p:cNvPr id="100" name="CustomShape 4"/>
          <p:cNvSpPr/>
          <p:nvPr/>
        </p:nvSpPr>
        <p:spPr>
          <a:xfrm>
            <a:off x="838080" y="1371600"/>
            <a:ext cx="7848000" cy="47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3F3F3F"/>
              </a:buClr>
              <a:buFont typeface="Arial"/>
              <a:buChar char="•"/>
            </a:pPr>
            <a:r>
              <a:rPr lang="en-US" sz="3200" b="0" strike="noStrike" spc="-1" dirty="0">
                <a:solidFill>
                  <a:srgbClr val="3F3F3F"/>
                </a:solidFill>
                <a:latin typeface="Times New Roman"/>
                <a:ea typeface="ＭＳ Ｐゴシック"/>
              </a:rPr>
              <a:t>Small scale system with 3 or 4 nodes</a:t>
            </a:r>
            <a:endParaRPr lang="en-US" sz="3200" b="0" strike="noStrike" spc="-1" dirty="0">
              <a:latin typeface="Arial"/>
            </a:endParaRPr>
          </a:p>
          <a:p>
            <a:pPr marL="343080" indent="-342360">
              <a:lnSpc>
                <a:spcPct val="100000"/>
              </a:lnSpc>
              <a:spcBef>
                <a:spcPts val="641"/>
              </a:spcBef>
              <a:buClr>
                <a:srgbClr val="3F3F3F"/>
              </a:buClr>
              <a:buFont typeface="Arial"/>
              <a:buChar char="•"/>
            </a:pPr>
            <a:endParaRPr lang="en-US" sz="3200" b="0" strike="noStrike" spc="-1" dirty="0">
              <a:latin typeface="Arial"/>
            </a:endParaRPr>
          </a:p>
          <a:p>
            <a:pPr marL="343080" indent="-342360">
              <a:lnSpc>
                <a:spcPct val="100000"/>
              </a:lnSpc>
              <a:spcBef>
                <a:spcPts val="641"/>
              </a:spcBef>
              <a:buClr>
                <a:srgbClr val="3F3F3F"/>
              </a:buClr>
              <a:buFont typeface="Arial"/>
              <a:buChar char="•"/>
            </a:pPr>
            <a:r>
              <a:rPr lang="en-US" sz="3200" b="0" strike="noStrike" spc="-1" dirty="0">
                <a:solidFill>
                  <a:srgbClr val="3F3F3F"/>
                </a:solidFill>
                <a:latin typeface="Times New Roman"/>
                <a:ea typeface="ＭＳ Ｐゴシック"/>
              </a:rPr>
              <a:t>10 hours every week</a:t>
            </a:r>
            <a:endParaRPr lang="en-US" sz="3200" b="0" strike="noStrike" spc="-1" dirty="0">
              <a:latin typeface="Arial"/>
            </a:endParaRPr>
          </a:p>
          <a:p>
            <a:pPr marL="343080" indent="-342360">
              <a:lnSpc>
                <a:spcPct val="100000"/>
              </a:lnSpc>
              <a:spcBef>
                <a:spcPts val="641"/>
              </a:spcBef>
              <a:buClr>
                <a:srgbClr val="3F3F3F"/>
              </a:buClr>
              <a:buFont typeface="Arial"/>
              <a:buChar char="•"/>
            </a:pPr>
            <a:endParaRPr lang="en-US" sz="3200" b="0" strike="noStrike" spc="-1" dirty="0">
              <a:latin typeface="Arial"/>
            </a:endParaRPr>
          </a:p>
          <a:p>
            <a:pPr marL="343080" indent="-342360">
              <a:lnSpc>
                <a:spcPct val="100000"/>
              </a:lnSpc>
              <a:spcBef>
                <a:spcPts val="641"/>
              </a:spcBef>
              <a:buClr>
                <a:srgbClr val="3F3F3F"/>
              </a:buClr>
              <a:buFont typeface="Arial"/>
              <a:buChar char="•"/>
            </a:pPr>
            <a:r>
              <a:rPr lang="en-US" sz="3200" b="0" strike="noStrike" spc="-1">
                <a:solidFill>
                  <a:srgbClr val="3F3F3F"/>
                </a:solidFill>
                <a:latin typeface="Times New Roman"/>
                <a:ea typeface="ＭＳ Ｐゴシック"/>
              </a:rPr>
              <a:t>Outcomes</a:t>
            </a:r>
            <a:endParaRPr lang="en-US" sz="3200" b="0" strike="noStrike" spc="-1">
              <a:latin typeface="Arial"/>
            </a:endParaRPr>
          </a:p>
          <a:p>
            <a:pPr marL="864000" lvl="1" indent="-323640">
              <a:lnSpc>
                <a:spcPct val="100000"/>
              </a:lnSpc>
              <a:spcBef>
                <a:spcPts val="1134"/>
              </a:spcBef>
              <a:buClr>
                <a:srgbClr val="000000"/>
              </a:buClr>
              <a:buSzPct val="75000"/>
              <a:buFont typeface="Symbol"/>
              <a:buChar char=""/>
            </a:pPr>
            <a:r>
              <a:rPr lang="en-US" sz="3200" b="0" strike="noStrike" spc="-1" dirty="0">
                <a:solidFill>
                  <a:srgbClr val="3F3F3F"/>
                </a:solidFill>
                <a:latin typeface="Times New Roman"/>
                <a:ea typeface="ＭＳ Ｐゴシック"/>
              </a:rPr>
              <a:t>Runnable</a:t>
            </a:r>
            <a:endParaRPr lang="en-US" sz="3200" b="0" strike="noStrike" spc="-1" dirty="0">
              <a:latin typeface="Arial"/>
            </a:endParaRPr>
          </a:p>
          <a:p>
            <a:pPr marL="864000" lvl="1" indent="-323640">
              <a:lnSpc>
                <a:spcPct val="100000"/>
              </a:lnSpc>
              <a:spcBef>
                <a:spcPts val="1134"/>
              </a:spcBef>
              <a:buClr>
                <a:srgbClr val="000000"/>
              </a:buClr>
              <a:buSzPct val="75000"/>
              <a:buFont typeface="Symbol"/>
              <a:buChar char=""/>
            </a:pPr>
            <a:r>
              <a:rPr lang="en-US" sz="3200" b="0" strike="noStrike" spc="-1" dirty="0">
                <a:solidFill>
                  <a:srgbClr val="3F3F3F"/>
                </a:solidFill>
                <a:latin typeface="Times New Roman"/>
                <a:ea typeface="ＭＳ Ｐゴシック"/>
              </a:rPr>
              <a:t>Comprehensive Documentation </a:t>
            </a:r>
            <a:endParaRPr lang="en-US" sz="3200" b="0" strike="noStrike" spc="-1" dirty="0">
              <a:latin typeface="Arial"/>
            </a:endParaRPr>
          </a:p>
          <a:p>
            <a:pPr marL="343080" indent="-342360">
              <a:lnSpc>
                <a:spcPct val="100000"/>
              </a:lnSpc>
              <a:spcBef>
                <a:spcPts val="641"/>
              </a:spcBef>
              <a:buClr>
                <a:srgbClr val="3F3F3F"/>
              </a:buClr>
              <a:buFont typeface="Arial"/>
              <a:buChar char="•"/>
            </a:pPr>
            <a:r>
              <a:rPr lang="en-US" sz="3200" b="0" strike="noStrike" spc="-1" dirty="0">
                <a:solidFill>
                  <a:srgbClr val="3F3F3F"/>
                </a:solidFill>
                <a:latin typeface="Times New Roman"/>
                <a:ea typeface="ＭＳ Ｐゴシック"/>
              </a:rPr>
              <a:t>10+ References</a:t>
            </a: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Tree>
    <p:extLst>
      <p:ext uri="{BB962C8B-B14F-4D97-AF65-F5344CB8AC3E}">
        <p14:creationId xmlns:p14="http://schemas.microsoft.com/office/powerpoint/2010/main" val="8933975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304920" y="1371600"/>
            <a:ext cx="853380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000" b="1" strike="noStrike" spc="-1">
                <a:solidFill>
                  <a:srgbClr val="3F3F3F"/>
                </a:solidFill>
                <a:latin typeface="Calibri"/>
              </a:rPr>
              <a:t>COP 5725</a:t>
            </a:r>
            <a:endParaRPr lang="en-US" sz="4000" b="0" strike="noStrike" spc="-1">
              <a:latin typeface="Arial"/>
            </a:endParaRPr>
          </a:p>
        </p:txBody>
      </p:sp>
      <p:sp>
        <p:nvSpPr>
          <p:cNvPr id="102" name="CustomShape 2"/>
          <p:cNvSpPr/>
          <p:nvPr/>
        </p:nvSpPr>
        <p:spPr>
          <a:xfrm>
            <a:off x="838080" y="2743200"/>
            <a:ext cx="7466760" cy="350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561"/>
              </a:spcBef>
            </a:pPr>
            <a:r>
              <a:rPr lang="en-US" sz="2800" b="1" strike="noStrike" spc="-1" dirty="0">
                <a:solidFill>
                  <a:srgbClr val="3F3F3F"/>
                </a:solidFill>
                <a:latin typeface="Calibri"/>
              </a:rPr>
              <a:t>School of Computer and Information Sciences</a:t>
            </a:r>
            <a:endParaRPr lang="en-US" sz="2800" b="0" strike="noStrike" spc="-1" dirty="0">
              <a:latin typeface="Arial"/>
            </a:endParaRPr>
          </a:p>
          <a:p>
            <a:pPr algn="ctr">
              <a:lnSpc>
                <a:spcPct val="100000"/>
              </a:lnSpc>
              <a:spcBef>
                <a:spcPts val="561"/>
              </a:spcBef>
            </a:pPr>
            <a:r>
              <a:rPr lang="en-US" sz="2800" b="1" strike="noStrike" spc="-1" dirty="0">
                <a:solidFill>
                  <a:srgbClr val="0000FF"/>
                </a:solidFill>
                <a:latin typeface="Calibri"/>
              </a:rPr>
              <a:t>Group Torres Tang.</a:t>
            </a:r>
            <a:br>
              <a:rPr dirty="0"/>
            </a:br>
            <a:r>
              <a:rPr lang="en-US" sz="2800" b="1" strike="noStrike" spc="-1" dirty="0">
                <a:solidFill>
                  <a:srgbClr val="0000FF"/>
                </a:solidFill>
                <a:latin typeface="Calibri"/>
              </a:rPr>
              <a:t>Nicholas Torres, </a:t>
            </a:r>
            <a:r>
              <a:rPr lang="en-US" sz="2800" b="1" strike="noStrike" spc="-1" dirty="0" err="1">
                <a:solidFill>
                  <a:srgbClr val="0000FF"/>
                </a:solidFill>
                <a:latin typeface="Calibri"/>
              </a:rPr>
              <a:t>Wenbing</a:t>
            </a:r>
            <a:r>
              <a:rPr lang="en-US" sz="2800" b="1" strike="noStrike" spc="-1" dirty="0">
                <a:solidFill>
                  <a:srgbClr val="0000FF"/>
                </a:solidFill>
                <a:latin typeface="Calibri"/>
              </a:rPr>
              <a:t> Tang</a:t>
            </a:r>
            <a:endParaRPr lang="en-US" sz="2800" b="0" strike="noStrike" spc="-1" dirty="0">
              <a:latin typeface="Arial"/>
            </a:endParaRPr>
          </a:p>
          <a:p>
            <a:pPr algn="ctr">
              <a:lnSpc>
                <a:spcPct val="100000"/>
              </a:lnSpc>
              <a:spcBef>
                <a:spcPts val="561"/>
              </a:spcBef>
            </a:pPr>
            <a:r>
              <a:rPr lang="en-US" sz="2800" b="1" strike="noStrike" spc="-1">
                <a:solidFill>
                  <a:srgbClr val="3F3F3F"/>
                </a:solidFill>
                <a:latin typeface="Calibri"/>
              </a:rPr>
              <a:t>Nicholas Torres</a:t>
            </a:r>
            <a:endParaRPr lang="en-US" sz="2800" b="0" strike="noStrike" spc="-1" dirty="0">
              <a:latin typeface="Arial"/>
            </a:endParaRPr>
          </a:p>
          <a:p>
            <a:pPr algn="ctr">
              <a:lnSpc>
                <a:spcPct val="100000"/>
              </a:lnSpc>
              <a:spcBef>
                <a:spcPts val="561"/>
              </a:spcBef>
            </a:pPr>
            <a:r>
              <a:rPr lang="en-US" sz="2800" b="1" strike="noStrike" spc="-1" dirty="0">
                <a:solidFill>
                  <a:srgbClr val="3F3F3F"/>
                </a:solidFill>
                <a:latin typeface="Calibri"/>
              </a:rPr>
              <a:t>Exploring Distributed Databases</a:t>
            </a:r>
            <a:endParaRPr lang="en-US" sz="2800" b="0" strike="noStrike" spc="-1" dirty="0">
              <a:latin typeface="Arial"/>
            </a:endParaRPr>
          </a:p>
        </p:txBody>
      </p:sp>
      <p:pic>
        <p:nvPicPr>
          <p:cNvPr id="103" name="Picture 3"/>
          <p:cNvPicPr/>
          <p:nvPr/>
        </p:nvPicPr>
        <p:blipFill>
          <a:blip r:embed="rId3"/>
          <a:stretch/>
        </p:blipFill>
        <p:spPr>
          <a:xfrm>
            <a:off x="-457200" y="1295280"/>
            <a:ext cx="1980360" cy="1980360"/>
          </a:xfrm>
          <a:prstGeom prst="rect">
            <a:avLst/>
          </a:prstGeom>
          <a:ln>
            <a:noFill/>
          </a:ln>
        </p:spPr>
      </p:pic>
      <p:pic>
        <p:nvPicPr>
          <p:cNvPr id="104" name="Picture 4"/>
          <p:cNvPicPr/>
          <p:nvPr/>
        </p:nvPicPr>
        <p:blipFill>
          <a:blip r:embed="rId4"/>
          <a:stretch/>
        </p:blipFill>
        <p:spPr>
          <a:xfrm>
            <a:off x="7543800" y="1523880"/>
            <a:ext cx="1599480" cy="1199520"/>
          </a:xfrm>
          <a:prstGeom prst="rect">
            <a:avLst/>
          </a:prstGeom>
          <a:ln>
            <a:noFill/>
          </a:ln>
        </p:spPr>
      </p:pic>
      <p:sp>
        <p:nvSpPr>
          <p:cNvPr id="105" name="CustomShape 3"/>
          <p:cNvSpPr/>
          <p:nvPr/>
        </p:nvSpPr>
        <p:spPr>
          <a:xfrm>
            <a:off x="1066680" y="6400800"/>
            <a:ext cx="7466760" cy="380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458525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457200" y="6356520"/>
            <a:ext cx="2133000" cy="364320"/>
          </a:xfrm>
          <a:prstGeom prst="rect">
            <a:avLst/>
          </a:prstGeom>
          <a:noFill/>
          <a:ln>
            <a:noFill/>
          </a:ln>
        </p:spPr>
        <p:style>
          <a:lnRef idx="0">
            <a:scrgbClr r="0" g="0" b="0"/>
          </a:lnRef>
          <a:fillRef idx="0">
            <a:scrgbClr r="0" g="0" b="0"/>
          </a:fillRef>
          <a:effectRef idx="0">
            <a:scrgbClr r="0" g="0" b="0"/>
          </a:effectRef>
          <a:fontRef idx="minor"/>
        </p:style>
      </p:sp>
      <p:sp>
        <p:nvSpPr>
          <p:cNvPr id="107" name="CustomShape 2"/>
          <p:cNvSpPr/>
          <p:nvPr/>
        </p:nvSpPr>
        <p:spPr>
          <a:xfrm>
            <a:off x="3124080" y="6248520"/>
            <a:ext cx="2894760" cy="456480"/>
          </a:xfrm>
          <a:prstGeom prst="rect">
            <a:avLst/>
          </a:prstGeom>
          <a:noFill/>
          <a:ln>
            <a:noFill/>
          </a:ln>
        </p:spPr>
        <p:style>
          <a:lnRef idx="0">
            <a:scrgbClr r="0" g="0" b="0"/>
          </a:lnRef>
          <a:fillRef idx="0">
            <a:scrgbClr r="0" g="0" b="0"/>
          </a:fillRef>
          <a:effectRef idx="0">
            <a:scrgbClr r="0" g="0" b="0"/>
          </a:effectRef>
          <a:fontRef idx="minor"/>
        </p:style>
      </p:sp>
      <p:sp>
        <p:nvSpPr>
          <p:cNvPr id="108" name="CustomShape 3"/>
          <p:cNvSpPr/>
          <p:nvPr/>
        </p:nvSpPr>
        <p:spPr>
          <a:xfrm>
            <a:off x="152280" y="274680"/>
            <a:ext cx="8609760" cy="101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3F3F3F"/>
                </a:solidFill>
                <a:latin typeface="Times New Roman"/>
                <a:ea typeface="ＭＳ Ｐゴシック"/>
              </a:rPr>
              <a:t>Introduction</a:t>
            </a:r>
            <a:endParaRPr lang="en-US" sz="4400" b="0" strike="noStrike" spc="-1">
              <a:latin typeface="Arial"/>
            </a:endParaRPr>
          </a:p>
        </p:txBody>
      </p:sp>
      <p:sp>
        <p:nvSpPr>
          <p:cNvPr id="109" name="CustomShape 4"/>
          <p:cNvSpPr/>
          <p:nvPr/>
        </p:nvSpPr>
        <p:spPr>
          <a:xfrm>
            <a:off x="838080" y="1371600"/>
            <a:ext cx="7848000" cy="47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3F3F3F"/>
              </a:buClr>
              <a:buFont typeface="Arial"/>
              <a:buChar char="•"/>
            </a:pPr>
            <a:r>
              <a:rPr lang="en-US" sz="3200" b="0" strike="noStrike" spc="-1">
                <a:solidFill>
                  <a:srgbClr val="3F3F3F"/>
                </a:solidFill>
                <a:latin typeface="Times New Roman"/>
                <a:ea typeface="ＭＳ Ｐゴシック"/>
              </a:rPr>
              <a:t>Implement and demonstrate a DDBMS</a:t>
            </a:r>
            <a:endParaRPr lang="en-US" sz="3200" b="0" strike="noStrike" spc="-1">
              <a:latin typeface="Arial"/>
            </a:endParaRPr>
          </a:p>
          <a:p>
            <a:pPr marL="343080" indent="-342360">
              <a:lnSpc>
                <a:spcPct val="100000"/>
              </a:lnSpc>
              <a:spcBef>
                <a:spcPts val="641"/>
              </a:spcBef>
              <a:buClr>
                <a:srgbClr val="3F3F3F"/>
              </a:buClr>
              <a:buFont typeface="Arial"/>
              <a:buChar char="•"/>
            </a:pPr>
            <a:r>
              <a:rPr lang="en-US" sz="3200" b="0" strike="noStrike" spc="-1">
                <a:solidFill>
                  <a:srgbClr val="3F3F3F"/>
                </a:solidFill>
                <a:latin typeface="Times New Roman"/>
                <a:ea typeface="ＭＳ Ｐゴシック"/>
              </a:rPr>
              <a:t>Growing industry adoption</a:t>
            </a:r>
            <a:endParaRPr lang="en-US" sz="3200" b="0" strike="noStrike" spc="-1">
              <a:latin typeface="Arial"/>
            </a:endParaRPr>
          </a:p>
          <a:p>
            <a:pPr marL="864000" lvl="1" indent="-323640">
              <a:lnSpc>
                <a:spcPct val="100000"/>
              </a:lnSpc>
              <a:spcBef>
                <a:spcPts val="1134"/>
              </a:spcBef>
              <a:buClr>
                <a:srgbClr val="000000"/>
              </a:buClr>
              <a:buSzPct val="75000"/>
              <a:buFont typeface="Symbol"/>
              <a:buChar char=""/>
            </a:pPr>
            <a:r>
              <a:rPr lang="en-US" sz="3200" b="0" strike="noStrike" spc="-1">
                <a:solidFill>
                  <a:srgbClr val="3F3F3F"/>
                </a:solidFill>
                <a:latin typeface="Times New Roman"/>
                <a:ea typeface="ＭＳ Ｐゴシック"/>
              </a:rPr>
              <a:t>High availability</a:t>
            </a:r>
            <a:endParaRPr lang="en-US" sz="3200" b="0" strike="noStrike" spc="-1">
              <a:latin typeface="Arial"/>
            </a:endParaRPr>
          </a:p>
          <a:p>
            <a:pPr marL="864000" lvl="1" indent="-323640">
              <a:lnSpc>
                <a:spcPct val="100000"/>
              </a:lnSpc>
              <a:spcBef>
                <a:spcPts val="1134"/>
              </a:spcBef>
              <a:buClr>
                <a:srgbClr val="000000"/>
              </a:buClr>
              <a:buSzPct val="75000"/>
              <a:buFont typeface="Symbol"/>
              <a:buChar char=""/>
            </a:pPr>
            <a:r>
              <a:rPr lang="en-US" sz="3200" b="0" strike="noStrike" spc="-1">
                <a:solidFill>
                  <a:srgbClr val="3F3F3F"/>
                </a:solidFill>
                <a:latin typeface="Times New Roman"/>
                <a:ea typeface="ＭＳ Ｐゴシック"/>
              </a:rPr>
              <a:t>Scalability</a:t>
            </a:r>
            <a:endParaRPr lang="en-US" sz="3200" b="0" strike="noStrike" spc="-1">
              <a:latin typeface="Arial"/>
            </a:endParaRPr>
          </a:p>
          <a:p>
            <a:pPr marL="343080" indent="-342360">
              <a:lnSpc>
                <a:spcPct val="100000"/>
              </a:lnSpc>
              <a:spcBef>
                <a:spcPts val="641"/>
              </a:spcBef>
              <a:buClr>
                <a:srgbClr val="3F3F3F"/>
              </a:buClr>
              <a:buFont typeface="Arial"/>
              <a:buChar char="•"/>
            </a:pPr>
            <a:r>
              <a:rPr lang="en-US" sz="3200" b="0" strike="noStrike" spc="-1">
                <a:solidFill>
                  <a:srgbClr val="3F3F3F"/>
                </a:solidFill>
                <a:latin typeface="Times New Roman"/>
                <a:ea typeface="ＭＳ Ｐゴシック"/>
              </a:rPr>
              <a:t>Implementation:</a:t>
            </a:r>
            <a:endParaRPr lang="en-US" sz="3200" b="0" strike="noStrike" spc="-1">
              <a:latin typeface="Arial"/>
            </a:endParaRPr>
          </a:p>
          <a:p>
            <a:pPr marL="864000" lvl="1" indent="-323640">
              <a:lnSpc>
                <a:spcPct val="100000"/>
              </a:lnSpc>
              <a:spcBef>
                <a:spcPts val="1134"/>
              </a:spcBef>
              <a:buClr>
                <a:srgbClr val="000000"/>
              </a:buClr>
              <a:buSzPct val="75000"/>
              <a:buFont typeface="Symbol"/>
              <a:buChar char=""/>
            </a:pPr>
            <a:r>
              <a:rPr lang="en-US" sz="3200" b="0" strike="noStrike" spc="-1">
                <a:solidFill>
                  <a:srgbClr val="3F3F3F"/>
                </a:solidFill>
                <a:latin typeface="Times New Roman"/>
                <a:ea typeface="ＭＳ Ｐゴシック"/>
              </a:rPr>
              <a:t>Provider</a:t>
            </a:r>
            <a:endParaRPr lang="en-US" sz="3200" b="0" strike="noStrike" spc="-1">
              <a:latin typeface="Arial"/>
            </a:endParaRPr>
          </a:p>
          <a:p>
            <a:pPr marL="864000" lvl="1" indent="-323640">
              <a:lnSpc>
                <a:spcPct val="100000"/>
              </a:lnSpc>
              <a:spcBef>
                <a:spcPts val="1134"/>
              </a:spcBef>
              <a:buClr>
                <a:srgbClr val="000000"/>
              </a:buClr>
              <a:buSzPct val="75000"/>
              <a:buFont typeface="Symbol"/>
              <a:buChar char=""/>
            </a:pPr>
            <a:r>
              <a:rPr lang="en-US" sz="3200" b="0" strike="noStrike" spc="-1">
                <a:solidFill>
                  <a:srgbClr val="3F3F3F"/>
                </a:solidFill>
                <a:latin typeface="Times New Roman"/>
                <a:ea typeface="ＭＳ Ｐゴシック"/>
              </a:rPr>
              <a:t>DDBMS</a:t>
            </a:r>
            <a:endParaRPr lang="en-US" sz="3200" b="0" strike="noStrike" spc="-1">
              <a:latin typeface="Arial"/>
            </a:endParaRPr>
          </a:p>
          <a:p>
            <a:pPr marL="864000" lvl="1" indent="-323640">
              <a:lnSpc>
                <a:spcPct val="100000"/>
              </a:lnSpc>
              <a:spcBef>
                <a:spcPts val="1134"/>
              </a:spcBef>
              <a:buClr>
                <a:srgbClr val="000000"/>
              </a:buClr>
              <a:buSzPct val="75000"/>
              <a:buFont typeface="Symbol"/>
              <a:buChar char=""/>
            </a:pPr>
            <a:r>
              <a:rPr lang="en-US" sz="3200" b="0" strike="noStrike" spc="-1">
                <a:solidFill>
                  <a:srgbClr val="3F3F3F"/>
                </a:solidFill>
                <a:latin typeface="Times New Roman"/>
                <a:ea typeface="ＭＳ Ｐゴシック"/>
              </a:rPr>
              <a:t>Feature Demonstration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extLst>
      <p:ext uri="{BB962C8B-B14F-4D97-AF65-F5344CB8AC3E}">
        <p14:creationId xmlns:p14="http://schemas.microsoft.com/office/powerpoint/2010/main" val="19040567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457200" y="6356520"/>
            <a:ext cx="2133000" cy="364320"/>
          </a:xfrm>
          <a:prstGeom prst="rect">
            <a:avLst/>
          </a:prstGeom>
          <a:noFill/>
          <a:ln>
            <a:noFill/>
          </a:ln>
        </p:spPr>
        <p:style>
          <a:lnRef idx="0">
            <a:scrgbClr r="0" g="0" b="0"/>
          </a:lnRef>
          <a:fillRef idx="0">
            <a:scrgbClr r="0" g="0" b="0"/>
          </a:fillRef>
          <a:effectRef idx="0">
            <a:scrgbClr r="0" g="0" b="0"/>
          </a:effectRef>
          <a:fontRef idx="minor"/>
        </p:style>
      </p:sp>
      <p:sp>
        <p:nvSpPr>
          <p:cNvPr id="111" name="CustomShape 2"/>
          <p:cNvSpPr/>
          <p:nvPr/>
        </p:nvSpPr>
        <p:spPr>
          <a:xfrm>
            <a:off x="3124080" y="6248520"/>
            <a:ext cx="2894760" cy="456480"/>
          </a:xfrm>
          <a:prstGeom prst="rect">
            <a:avLst/>
          </a:prstGeom>
          <a:noFill/>
          <a:ln>
            <a:noFill/>
          </a:ln>
        </p:spPr>
        <p:style>
          <a:lnRef idx="0">
            <a:scrgbClr r="0" g="0" b="0"/>
          </a:lnRef>
          <a:fillRef idx="0">
            <a:scrgbClr r="0" g="0" b="0"/>
          </a:fillRef>
          <a:effectRef idx="0">
            <a:scrgbClr r="0" g="0" b="0"/>
          </a:effectRef>
          <a:fontRef idx="minor"/>
        </p:style>
      </p:sp>
      <p:sp>
        <p:nvSpPr>
          <p:cNvPr id="112" name="CustomShape 3"/>
          <p:cNvSpPr/>
          <p:nvPr/>
        </p:nvSpPr>
        <p:spPr>
          <a:xfrm>
            <a:off x="152280" y="274680"/>
            <a:ext cx="8609760" cy="101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3F3F3F"/>
                </a:solidFill>
                <a:latin typeface="Times New Roman"/>
                <a:ea typeface="ＭＳ Ｐゴシック"/>
              </a:rPr>
              <a:t>Elevator-Pitch</a:t>
            </a:r>
            <a:endParaRPr lang="en-US" sz="4400" b="0" strike="noStrike" spc="-1">
              <a:latin typeface="Arial"/>
            </a:endParaRPr>
          </a:p>
        </p:txBody>
      </p:sp>
      <p:sp>
        <p:nvSpPr>
          <p:cNvPr id="113" name="CustomShape 4"/>
          <p:cNvSpPr/>
          <p:nvPr/>
        </p:nvSpPr>
        <p:spPr>
          <a:xfrm>
            <a:off x="838080" y="1371600"/>
            <a:ext cx="7848000" cy="47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640">
              <a:lnSpc>
                <a:spcPct val="100000"/>
              </a:lnSpc>
              <a:spcBef>
                <a:spcPts val="641"/>
              </a:spcBef>
              <a:buClr>
                <a:srgbClr val="000000"/>
              </a:buClr>
              <a:buSzPct val="45000"/>
              <a:buFont typeface="Wingdings" charset="2"/>
              <a:buChar char=""/>
            </a:pPr>
            <a:r>
              <a:rPr lang="en-US" sz="3200" b="0" strike="noStrike" spc="-1">
                <a:solidFill>
                  <a:srgbClr val="3F3F3F"/>
                </a:solidFill>
                <a:latin typeface="Times New Roman"/>
                <a:ea typeface="ＭＳ Ｐゴシック"/>
              </a:rPr>
              <a:t>Global Infrastructure</a:t>
            </a:r>
            <a:endParaRPr lang="en-US" sz="3200" b="0" strike="noStrike" spc="-1">
              <a:latin typeface="Arial"/>
            </a:endParaRPr>
          </a:p>
          <a:p>
            <a:pPr marL="216000" indent="-215640">
              <a:lnSpc>
                <a:spcPct val="100000"/>
              </a:lnSpc>
              <a:spcBef>
                <a:spcPts val="641"/>
              </a:spcBef>
              <a:buClr>
                <a:srgbClr val="000000"/>
              </a:buClr>
              <a:buSzPct val="45000"/>
              <a:buFont typeface="Wingdings" charset="2"/>
              <a:buChar char=""/>
            </a:pPr>
            <a:endParaRPr lang="en-US" sz="3200" b="0" strike="noStrike" spc="-1">
              <a:latin typeface="Arial"/>
            </a:endParaRPr>
          </a:p>
          <a:p>
            <a:pPr marL="216000" indent="-215640">
              <a:lnSpc>
                <a:spcPct val="100000"/>
              </a:lnSpc>
              <a:spcBef>
                <a:spcPts val="641"/>
              </a:spcBef>
              <a:buClr>
                <a:srgbClr val="000000"/>
              </a:buClr>
              <a:buSzPct val="45000"/>
              <a:buFont typeface="Wingdings" charset="2"/>
              <a:buChar char=""/>
            </a:pPr>
            <a:r>
              <a:rPr lang="en-US" sz="3200" b="0" strike="noStrike" spc="-1">
                <a:solidFill>
                  <a:srgbClr val="3F3F3F"/>
                </a:solidFill>
                <a:latin typeface="Times New Roman"/>
                <a:ea typeface="ＭＳ Ｐゴシック"/>
              </a:rPr>
              <a:t>Surviability</a:t>
            </a:r>
            <a:endParaRPr lang="en-US" sz="3200" b="0" strike="noStrike" spc="-1">
              <a:latin typeface="Arial"/>
            </a:endParaRPr>
          </a:p>
          <a:p>
            <a:pPr>
              <a:lnSpc>
                <a:spcPct val="100000"/>
              </a:lnSpc>
              <a:spcBef>
                <a:spcPts val="641"/>
              </a:spcBef>
            </a:pPr>
            <a:endParaRPr lang="en-US" sz="3200" b="0" strike="noStrike" spc="-1">
              <a:latin typeface="Arial"/>
            </a:endParaRPr>
          </a:p>
          <a:p>
            <a:pPr marL="216000" indent="-215640">
              <a:lnSpc>
                <a:spcPct val="100000"/>
              </a:lnSpc>
              <a:spcBef>
                <a:spcPts val="641"/>
              </a:spcBef>
              <a:buClr>
                <a:srgbClr val="000000"/>
              </a:buClr>
              <a:buSzPct val="45000"/>
              <a:buFont typeface="Wingdings" charset="2"/>
              <a:buChar char=""/>
            </a:pPr>
            <a:r>
              <a:rPr lang="en-US" sz="3200" b="0" strike="noStrike" spc="-1">
                <a:solidFill>
                  <a:srgbClr val="3F3F3F"/>
                </a:solidFill>
                <a:latin typeface="Times New Roman"/>
                <a:ea typeface="ＭＳ Ｐゴシック"/>
              </a:rPr>
              <a:t> Companies are moving towards DDBMS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extLst>
      <p:ext uri="{BB962C8B-B14F-4D97-AF65-F5344CB8AC3E}">
        <p14:creationId xmlns:p14="http://schemas.microsoft.com/office/powerpoint/2010/main" val="24872636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FF3D3-96E5-4902-8373-ADD81FCC2CC9}"/>
              </a:ext>
            </a:extLst>
          </p:cNvPr>
          <p:cNvSpPr>
            <a:spLocks noGrp="1"/>
          </p:cNvSpPr>
          <p:nvPr>
            <p:ph type="title"/>
          </p:nvPr>
        </p:nvSpPr>
        <p:spPr/>
        <p:txBody>
          <a:bodyPr/>
          <a:lstStyle/>
          <a:p>
            <a:r>
              <a:rPr lang="en-US" dirty="0">
                <a:solidFill>
                  <a:schemeClr val="accent1"/>
                </a:solidFill>
                <a:latin typeface="Times New Roman" charset="0"/>
                <a:ea typeface="ＭＳ Ｐゴシック" charset="0"/>
                <a:cs typeface="ＭＳ Ｐゴシック" charset="0"/>
              </a:rPr>
              <a:t>Deliverables</a:t>
            </a:r>
            <a:endParaRPr lang="en-US" dirty="0"/>
          </a:p>
        </p:txBody>
      </p:sp>
      <p:sp>
        <p:nvSpPr>
          <p:cNvPr id="4" name="Rectangle 3">
            <a:extLst>
              <a:ext uri="{FF2B5EF4-FFF2-40B4-BE49-F238E27FC236}">
                <a16:creationId xmlns:a16="http://schemas.microsoft.com/office/drawing/2014/main" id="{F7D1FC95-8F4E-4827-973C-7F0317AE410D}"/>
              </a:ext>
            </a:extLst>
          </p:cNvPr>
          <p:cNvSpPr>
            <a:spLocks noGrp="1" noChangeArrowheads="1"/>
          </p:cNvSpPr>
          <p:nvPr>
            <p:ph idx="1"/>
          </p:nvPr>
        </p:nvSpPr>
        <p:spPr>
          <a:xfrm>
            <a:off x="152400" y="1371600"/>
            <a:ext cx="8610600" cy="5334000"/>
          </a:xfrm>
          <a:noFill/>
          <a:ln>
            <a:noFill/>
          </a:ln>
        </p:spPr>
        <p:txBody>
          <a:bodyPr/>
          <a:lstStyle/>
          <a:p>
            <a:r>
              <a:rPr lang="en-US" sz="2600" dirty="0">
                <a:solidFill>
                  <a:schemeClr val="accent1"/>
                </a:solidFill>
                <a:latin typeface="Times New Roman" charset="0"/>
                <a:ea typeface="ＭＳ Ｐゴシック" charset="0"/>
                <a:cs typeface="ＭＳ Ｐゴシック" charset="0"/>
              </a:rPr>
              <a:t>What to expect at the end?</a:t>
            </a:r>
          </a:p>
          <a:p>
            <a:pPr>
              <a:buFont typeface="Wingdings" panose="05000000000000000000" pitchFamily="2" charset="2"/>
              <a:buChar char="Ø"/>
            </a:pPr>
            <a:r>
              <a:rPr lang="en-US" sz="1800" dirty="0">
                <a:latin typeface="Times New Roman" charset="0"/>
                <a:ea typeface="ＭＳ Ｐゴシック" charset="0"/>
                <a:cs typeface="ＭＳ Ｐゴシック" charset="0"/>
              </a:rPr>
              <a:t>A survey on Cassandra – Decentralized Structured Storage System </a:t>
            </a:r>
          </a:p>
          <a:p>
            <a:r>
              <a:rPr lang="en-US" sz="2600" dirty="0">
                <a:solidFill>
                  <a:schemeClr val="accent1"/>
                </a:solidFill>
                <a:latin typeface="Times New Roman" charset="0"/>
                <a:ea typeface="ＭＳ Ｐゴシック" charset="0"/>
              </a:rPr>
              <a:t>What is your contribution?</a:t>
            </a:r>
          </a:p>
          <a:p>
            <a:pPr marL="457200" indent="-457200">
              <a:buAutoNum type="alphaLcPeriod"/>
            </a:pPr>
            <a:r>
              <a:rPr lang="en-US" sz="1800" dirty="0">
                <a:latin typeface="Times New Roman" charset="0"/>
                <a:ea typeface="ＭＳ Ｐゴシック" charset="0"/>
              </a:rPr>
              <a:t>Literature review of Different Storage System and classify them according to features, techniques, etc. </a:t>
            </a:r>
          </a:p>
          <a:p>
            <a:pPr marL="457200" indent="-457200">
              <a:buAutoNum type="alphaLcPeriod"/>
            </a:pPr>
            <a:r>
              <a:rPr lang="en-US" sz="1800" dirty="0">
                <a:latin typeface="Times New Roman" charset="0"/>
                <a:ea typeface="ＭＳ Ｐゴシック" charset="0"/>
              </a:rPr>
              <a:t>Shortcomings of different approaches.</a:t>
            </a:r>
          </a:p>
          <a:p>
            <a:r>
              <a:rPr lang="en-US" sz="2600" dirty="0">
                <a:solidFill>
                  <a:schemeClr val="accent1"/>
                </a:solidFill>
                <a:latin typeface="Times New Roman" charset="0"/>
                <a:ea typeface="ＭＳ Ｐゴシック" charset="0"/>
              </a:rPr>
              <a:t>How many hours a week starting today would you spend in this project?</a:t>
            </a:r>
          </a:p>
          <a:p>
            <a:pPr>
              <a:buFont typeface="Wingdings" panose="05000000000000000000" pitchFamily="2" charset="2"/>
              <a:buChar char="Ø"/>
            </a:pPr>
            <a:r>
              <a:rPr lang="en-US" sz="1800" dirty="0">
                <a:latin typeface="Times New Roman" charset="0"/>
                <a:ea typeface="ＭＳ Ｐゴシック" charset="0"/>
              </a:rPr>
              <a:t>10 hours</a:t>
            </a:r>
          </a:p>
          <a:p>
            <a:r>
              <a:rPr lang="en-US" sz="2600" dirty="0">
                <a:solidFill>
                  <a:schemeClr val="accent1"/>
                </a:solidFill>
                <a:latin typeface="Times New Roman" charset="0"/>
                <a:ea typeface="ＭＳ Ｐゴシック" charset="0"/>
              </a:rPr>
              <a:t>How does this measures the outcome?</a:t>
            </a:r>
          </a:p>
          <a:p>
            <a:pPr>
              <a:buFont typeface="Wingdings" panose="05000000000000000000" pitchFamily="2" charset="2"/>
              <a:buChar char="Ø"/>
            </a:pPr>
            <a:r>
              <a:rPr lang="en-US" sz="1800" dirty="0">
                <a:latin typeface="Times New Roman" charset="0"/>
                <a:ea typeface="ＭＳ Ｐゴシック" charset="0"/>
              </a:rPr>
              <a:t>Empirically Demonstrate how Cassandra support high update throughput while delivering low latency.</a:t>
            </a:r>
          </a:p>
          <a:p>
            <a:r>
              <a:rPr lang="en-US" sz="2600" dirty="0">
                <a:solidFill>
                  <a:schemeClr val="accent1"/>
                </a:solidFill>
                <a:latin typeface="Times New Roman" charset="0"/>
                <a:ea typeface="ＭＳ Ｐゴシック" charset="0"/>
              </a:rPr>
              <a:t>How many references would you have?</a:t>
            </a:r>
          </a:p>
          <a:p>
            <a:pPr>
              <a:buFont typeface="Wingdings" panose="05000000000000000000" pitchFamily="2" charset="2"/>
              <a:buChar char="Ø"/>
            </a:pPr>
            <a:r>
              <a:rPr lang="en-US" sz="1800" dirty="0">
                <a:latin typeface="Times New Roman" charset="0"/>
                <a:ea typeface="ＭＳ Ｐゴシック" charset="0"/>
              </a:rPr>
              <a:t>Between 60-70</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58183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457200" y="6356520"/>
            <a:ext cx="2133000" cy="364320"/>
          </a:xfrm>
          <a:prstGeom prst="rect">
            <a:avLst/>
          </a:prstGeom>
          <a:noFill/>
          <a:ln>
            <a:noFill/>
          </a:ln>
        </p:spPr>
        <p:style>
          <a:lnRef idx="0">
            <a:scrgbClr r="0" g="0" b="0"/>
          </a:lnRef>
          <a:fillRef idx="0">
            <a:scrgbClr r="0" g="0" b="0"/>
          </a:fillRef>
          <a:effectRef idx="0">
            <a:scrgbClr r="0" g="0" b="0"/>
          </a:effectRef>
          <a:fontRef idx="minor"/>
        </p:style>
      </p:sp>
      <p:sp>
        <p:nvSpPr>
          <p:cNvPr id="115" name="CustomShape 2"/>
          <p:cNvSpPr/>
          <p:nvPr/>
        </p:nvSpPr>
        <p:spPr>
          <a:xfrm>
            <a:off x="3124080" y="6248520"/>
            <a:ext cx="2894760" cy="456480"/>
          </a:xfrm>
          <a:prstGeom prst="rect">
            <a:avLst/>
          </a:prstGeom>
          <a:noFill/>
          <a:ln>
            <a:noFill/>
          </a:ln>
        </p:spPr>
        <p:style>
          <a:lnRef idx="0">
            <a:scrgbClr r="0" g="0" b="0"/>
          </a:lnRef>
          <a:fillRef idx="0">
            <a:scrgbClr r="0" g="0" b="0"/>
          </a:fillRef>
          <a:effectRef idx="0">
            <a:scrgbClr r="0" g="0" b="0"/>
          </a:effectRef>
          <a:fontRef idx="minor"/>
        </p:style>
      </p:sp>
      <p:sp>
        <p:nvSpPr>
          <p:cNvPr id="116" name="CustomShape 3"/>
          <p:cNvSpPr/>
          <p:nvPr/>
        </p:nvSpPr>
        <p:spPr>
          <a:xfrm>
            <a:off x="152280" y="274680"/>
            <a:ext cx="8609760" cy="101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3F3F3F"/>
                </a:solidFill>
                <a:latin typeface="Times New Roman"/>
                <a:ea typeface="ＭＳ Ｐゴシック"/>
              </a:rPr>
              <a:t>Deliverables</a:t>
            </a:r>
            <a:endParaRPr lang="en-US" sz="4400" b="0" strike="noStrike" spc="-1">
              <a:latin typeface="Arial"/>
            </a:endParaRPr>
          </a:p>
        </p:txBody>
      </p:sp>
      <p:sp>
        <p:nvSpPr>
          <p:cNvPr id="117" name="CustomShape 4"/>
          <p:cNvSpPr/>
          <p:nvPr/>
        </p:nvSpPr>
        <p:spPr>
          <a:xfrm>
            <a:off x="838080" y="1371600"/>
            <a:ext cx="7848000" cy="47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3F3F3F"/>
              </a:buClr>
              <a:buFont typeface="Arial"/>
              <a:buChar char="•"/>
            </a:pPr>
            <a:r>
              <a:rPr lang="en-US" sz="3200" b="0" strike="noStrike" spc="-1" dirty="0">
                <a:solidFill>
                  <a:srgbClr val="3F3F3F"/>
                </a:solidFill>
                <a:latin typeface="Times New Roman"/>
                <a:ea typeface="ＭＳ Ｐゴシック"/>
              </a:rPr>
              <a:t>Contribution</a:t>
            </a:r>
            <a:endParaRPr lang="en-US" sz="3200" b="0" strike="noStrike" spc="-1" dirty="0">
              <a:latin typeface="Arial"/>
            </a:endParaRPr>
          </a:p>
          <a:p>
            <a:pPr marL="343080" indent="-342360">
              <a:lnSpc>
                <a:spcPct val="100000"/>
              </a:lnSpc>
              <a:spcBef>
                <a:spcPts val="641"/>
              </a:spcBef>
              <a:buClr>
                <a:srgbClr val="3F3F3F"/>
              </a:buClr>
              <a:buFont typeface="Arial"/>
              <a:buChar char="•"/>
            </a:pPr>
            <a:r>
              <a:rPr lang="en-US" sz="3200" b="0" strike="noStrike" spc="-1" dirty="0">
                <a:solidFill>
                  <a:srgbClr val="3F3F3F"/>
                </a:solidFill>
                <a:latin typeface="Times New Roman"/>
                <a:ea typeface="ＭＳ Ｐゴシック"/>
              </a:rPr>
              <a:t> </a:t>
            </a:r>
            <a:endParaRPr lang="en-US" sz="3200" b="0" strike="noStrike" spc="-1" dirty="0">
              <a:latin typeface="Arial"/>
            </a:endParaRPr>
          </a:p>
          <a:p>
            <a:pPr marL="343080" indent="-342360">
              <a:lnSpc>
                <a:spcPct val="100000"/>
              </a:lnSpc>
              <a:spcBef>
                <a:spcPts val="641"/>
              </a:spcBef>
              <a:buClr>
                <a:srgbClr val="3F3F3F"/>
              </a:buClr>
              <a:buFont typeface="Arial"/>
              <a:buChar char="•"/>
            </a:pPr>
            <a:r>
              <a:rPr lang="en-US" sz="3200" b="0" strike="noStrike" spc="-1" dirty="0">
                <a:solidFill>
                  <a:srgbClr val="3F3F3F"/>
                </a:solidFill>
                <a:latin typeface="Times New Roman"/>
                <a:ea typeface="ＭＳ Ｐゴシック"/>
              </a:rPr>
              <a:t>Group and Individual Tasks</a:t>
            </a:r>
            <a:endParaRPr lang="en-US" sz="3200" b="0" strike="noStrike" spc="-1" dirty="0">
              <a:latin typeface="Arial"/>
            </a:endParaRPr>
          </a:p>
          <a:p>
            <a:pPr marL="343080" indent="-342360">
              <a:lnSpc>
                <a:spcPct val="100000"/>
              </a:lnSpc>
              <a:spcBef>
                <a:spcPts val="641"/>
              </a:spcBef>
              <a:buClr>
                <a:srgbClr val="3F3F3F"/>
              </a:buClr>
              <a:buFont typeface="Arial"/>
              <a:buChar char="•"/>
            </a:pPr>
            <a:endParaRPr lang="en-US" sz="3200" b="0" strike="noStrike" spc="-1" dirty="0">
              <a:latin typeface="Arial"/>
            </a:endParaRPr>
          </a:p>
          <a:p>
            <a:pPr marL="343080" indent="-342360">
              <a:lnSpc>
                <a:spcPct val="100000"/>
              </a:lnSpc>
              <a:spcBef>
                <a:spcPts val="641"/>
              </a:spcBef>
              <a:buClr>
                <a:srgbClr val="3F3F3F"/>
              </a:buClr>
              <a:buFont typeface="Arial"/>
              <a:buChar char="•"/>
            </a:pPr>
            <a:r>
              <a:rPr lang="en-US" sz="3200" b="0" strike="noStrike" spc="-1" dirty="0">
                <a:solidFill>
                  <a:srgbClr val="3F3F3F"/>
                </a:solidFill>
                <a:latin typeface="Times New Roman"/>
                <a:ea typeface="ＭＳ Ｐゴシック"/>
              </a:rPr>
              <a:t>Completed and Future Tasks</a:t>
            </a: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Tree>
    <p:extLst>
      <p:ext uri="{BB962C8B-B14F-4D97-AF65-F5344CB8AC3E}">
        <p14:creationId xmlns:p14="http://schemas.microsoft.com/office/powerpoint/2010/main" val="35639632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r>
              <a:rPr lang="en-US" altLang="zh-CN" sz="2800" b="1" dirty="0">
                <a:solidFill>
                  <a:srgbClr val="0000FF"/>
                </a:solidFill>
              </a:rPr>
              <a:t>Team: Chopsticks</a:t>
            </a:r>
            <a:br>
              <a:rPr lang="en-US" sz="2800" b="1" dirty="0">
                <a:solidFill>
                  <a:srgbClr val="0000FF"/>
                </a:solidFill>
              </a:rPr>
            </a:br>
            <a:r>
              <a:rPr lang="en-US" sz="2800" b="1" dirty="0">
                <a:solidFill>
                  <a:srgbClr val="0000FF"/>
                </a:solidFill>
              </a:rPr>
              <a:t>Members: </a:t>
            </a:r>
            <a:r>
              <a:rPr lang="en-US" sz="2800" b="1" dirty="0" err="1">
                <a:solidFill>
                  <a:srgbClr val="0000FF"/>
                </a:solidFill>
              </a:rPr>
              <a:t>Wentao</a:t>
            </a:r>
            <a:r>
              <a:rPr lang="en-US" sz="2800" b="1" dirty="0">
                <a:solidFill>
                  <a:srgbClr val="0000FF"/>
                </a:solidFill>
              </a:rPr>
              <a:t> Wang, </a:t>
            </a:r>
            <a:r>
              <a:rPr lang="en-US" sz="2800" b="1" dirty="0" err="1">
                <a:solidFill>
                  <a:srgbClr val="0000FF"/>
                </a:solidFill>
              </a:rPr>
              <a:t>Bingqian</a:t>
            </a:r>
            <a:r>
              <a:rPr lang="en-US" sz="2800" b="1" dirty="0">
                <a:solidFill>
                  <a:srgbClr val="0000FF"/>
                </a:solidFill>
              </a:rPr>
              <a:t> Li</a:t>
            </a:r>
          </a:p>
          <a:p>
            <a:r>
              <a:rPr lang="en-US" sz="2800" b="1" dirty="0">
                <a:solidFill>
                  <a:schemeClr val="tx1"/>
                </a:solidFill>
              </a:rPr>
              <a:t>A survey of semi-structured and unstructured data storage, maintenance and analysis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1162737890"/>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Introduction</a:t>
            </a:r>
          </a:p>
        </p:txBody>
      </p:sp>
      <p:sp>
        <p:nvSpPr>
          <p:cNvPr id="19462" name="Rectangle 3"/>
          <p:cNvSpPr>
            <a:spLocks noGrp="1" noChangeArrowheads="1"/>
          </p:cNvSpPr>
          <p:nvPr>
            <p:ph type="body" idx="1"/>
          </p:nvPr>
        </p:nvSpPr>
        <p:spPr>
          <a:xfrm>
            <a:off x="0" y="1371600"/>
            <a:ext cx="9144000" cy="4754563"/>
          </a:xfrm>
        </p:spPr>
        <p:txBody>
          <a:bodyPr/>
          <a:lstStyle/>
          <a:p>
            <a:r>
              <a:rPr lang="en-US" dirty="0">
                <a:latin typeface="Times New Roman" charset="0"/>
                <a:ea typeface="ＭＳ Ｐゴシック" charset="0"/>
                <a:cs typeface="ＭＳ Ｐゴシック" charset="0"/>
              </a:rPr>
              <a:t>What is it?</a:t>
            </a:r>
          </a:p>
          <a:p>
            <a:pPr lvl="1"/>
            <a:r>
              <a:rPr lang="en-US" dirty="0">
                <a:solidFill>
                  <a:schemeClr val="accent3">
                    <a:lumMod val="75000"/>
                  </a:schemeClr>
                </a:solidFill>
                <a:latin typeface="Times New Roman" charset="0"/>
                <a:ea typeface="ＭＳ Ｐゴシック" charset="0"/>
                <a:cs typeface="ＭＳ Ｐゴシック" charset="0"/>
              </a:rPr>
              <a:t>Semi-structured and unstructured data are two data types.</a:t>
            </a:r>
          </a:p>
          <a:p>
            <a:r>
              <a:rPr lang="en-US" dirty="0">
                <a:latin typeface="Times New Roman" charset="0"/>
                <a:ea typeface="ＭＳ Ｐゴシック" charset="0"/>
                <a:cs typeface="ＭＳ Ｐゴシック" charset="0"/>
              </a:rPr>
              <a:t>Why is it important?</a:t>
            </a:r>
          </a:p>
          <a:p>
            <a:pPr lvl="1"/>
            <a:r>
              <a:rPr lang="en-US" dirty="0">
                <a:solidFill>
                  <a:schemeClr val="accent3">
                    <a:lumMod val="75000"/>
                  </a:schemeClr>
                </a:solidFill>
                <a:latin typeface="Times New Roman" charset="0"/>
                <a:ea typeface="ＭＳ Ｐゴシック" charset="0"/>
                <a:cs typeface="ＭＳ Ｐゴシック" charset="0"/>
              </a:rPr>
              <a:t>Semi-structured and unstructured data can be seen  everywhere in our society.</a:t>
            </a:r>
          </a:p>
          <a:p>
            <a:r>
              <a:rPr lang="en-US" dirty="0">
                <a:latin typeface="Times New Roman" charset="0"/>
                <a:ea typeface="ＭＳ Ｐゴシック" charset="0"/>
                <a:cs typeface="ＭＳ Ｐゴシック" charset="0"/>
              </a:rPr>
              <a:t>How? (Methodology)</a:t>
            </a:r>
          </a:p>
          <a:p>
            <a:pPr lvl="1"/>
            <a:r>
              <a:rPr lang="en-US" altLang="zh-CN" dirty="0">
                <a:solidFill>
                  <a:schemeClr val="accent3">
                    <a:lumMod val="75000"/>
                  </a:schemeClr>
                </a:solidFill>
                <a:latin typeface="Times New Roman" charset="0"/>
                <a:ea typeface="ＭＳ Ｐゴシック" charset="0"/>
                <a:cs typeface="ＭＳ Ｐゴシック" charset="0"/>
              </a:rPr>
              <a:t>Find some paper about semi-structured and unstructured data, and study how to store and maintain them.</a:t>
            </a:r>
          </a:p>
          <a:p>
            <a:pPr lvl="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244009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Elevator-Pitch</a:t>
            </a:r>
          </a:p>
        </p:txBody>
      </p:sp>
      <p:sp>
        <p:nvSpPr>
          <p:cNvPr id="19462" name="Rectangle 3"/>
          <p:cNvSpPr>
            <a:spLocks noGrp="1" noChangeArrowheads="1"/>
          </p:cNvSpPr>
          <p:nvPr>
            <p:ph type="body" idx="1"/>
          </p:nvPr>
        </p:nvSpPr>
        <p:spPr/>
        <p:txBody>
          <a:bodyPr/>
          <a:lstStyle/>
          <a:p>
            <a:r>
              <a:rPr lang="en-US" dirty="0">
                <a:solidFill>
                  <a:schemeClr val="accent3">
                    <a:lumMod val="75000"/>
                  </a:schemeClr>
                </a:solidFill>
                <a:latin typeface="Times New Roman" charset="0"/>
                <a:ea typeface="ＭＳ Ｐゴシック" charset="0"/>
                <a:cs typeface="ＭＳ Ｐゴシック" charset="0"/>
              </a:rPr>
              <a:t>In this project, my job is to study the storage and maintenance of semi-structured and unstructured data. At first, I need to read huge number of paper about this topic, then I will summarize the main content of these paper, and finally, I will write a survey about this topic. My aim is to display the ways of storage and maintenance, advantages and disadvantages of each methods. </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510129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Deliverables</a:t>
            </a:r>
          </a:p>
        </p:txBody>
      </p:sp>
      <p:sp>
        <p:nvSpPr>
          <p:cNvPr id="19462" name="Rectangle 3"/>
          <p:cNvSpPr>
            <a:spLocks noGrp="1" noChangeArrowheads="1"/>
          </p:cNvSpPr>
          <p:nvPr>
            <p:ph type="body" idx="1"/>
          </p:nvPr>
        </p:nvSpPr>
        <p:spPr>
          <a:xfrm>
            <a:off x="0" y="990600"/>
            <a:ext cx="9144000" cy="4754563"/>
          </a:xfrm>
        </p:spPr>
        <p:txBody>
          <a:bodyPr/>
          <a:lstStyle/>
          <a:p>
            <a:r>
              <a:rPr lang="en-US" dirty="0">
                <a:latin typeface="Times New Roman" charset="0"/>
                <a:ea typeface="ＭＳ Ｐゴシック" charset="0"/>
                <a:cs typeface="ＭＳ Ｐゴシック" charset="0"/>
              </a:rPr>
              <a:t>What to expect at the end? </a:t>
            </a:r>
          </a:p>
          <a:p>
            <a:pPr lvl="1"/>
            <a:r>
              <a:rPr lang="en-US" dirty="0">
                <a:solidFill>
                  <a:schemeClr val="accent3">
                    <a:lumMod val="75000"/>
                  </a:schemeClr>
                </a:solidFill>
                <a:latin typeface="Times New Roman" charset="0"/>
                <a:ea typeface="ＭＳ Ｐゴシック" charset="0"/>
                <a:cs typeface="ＭＳ Ｐゴシック" charset="0"/>
              </a:rPr>
              <a:t>Submit a research survey.</a:t>
            </a:r>
          </a:p>
          <a:p>
            <a:r>
              <a:rPr lang="en-US" dirty="0">
                <a:latin typeface="Times New Roman" charset="0"/>
                <a:ea typeface="ＭＳ Ｐゴシック" charset="0"/>
                <a:cs typeface="ＭＳ Ｐゴシック" charset="0"/>
              </a:rPr>
              <a:t>What is your contribution?</a:t>
            </a:r>
          </a:p>
          <a:p>
            <a:pPr lvl="1"/>
            <a:r>
              <a:rPr lang="en-US" dirty="0">
                <a:solidFill>
                  <a:schemeClr val="accent3">
                    <a:lumMod val="75000"/>
                  </a:schemeClr>
                </a:solidFill>
                <a:latin typeface="Times New Roman" charset="0"/>
                <a:ea typeface="ＭＳ Ｐゴシック" charset="0"/>
                <a:cs typeface="ＭＳ Ｐゴシック" charset="0"/>
              </a:rPr>
              <a:t>Finish </a:t>
            </a:r>
            <a:r>
              <a:rPr lang="en-US" altLang="zh-CN" dirty="0">
                <a:solidFill>
                  <a:schemeClr val="accent3">
                    <a:lumMod val="75000"/>
                  </a:schemeClr>
                </a:solidFill>
                <a:latin typeface="Times New Roman" charset="0"/>
                <a:ea typeface="ＭＳ Ｐゴシック" charset="0"/>
                <a:cs typeface="ＭＳ Ｐゴシック" charset="0"/>
              </a:rPr>
              <a:t>the data storage and maintenance part.</a:t>
            </a:r>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How many hours a week starting today would you spend in this project?      </a:t>
            </a:r>
            <a:r>
              <a:rPr lang="en-US" dirty="0">
                <a:solidFill>
                  <a:schemeClr val="accent3">
                    <a:lumMod val="75000"/>
                  </a:schemeClr>
                </a:solidFill>
                <a:latin typeface="Times New Roman" charset="0"/>
                <a:ea typeface="ＭＳ Ｐゴシック" charset="0"/>
                <a:cs typeface="ＭＳ Ｐゴシック" charset="0"/>
              </a:rPr>
              <a:t>2 hours.</a:t>
            </a:r>
          </a:p>
          <a:p>
            <a:r>
              <a:rPr lang="en-US" dirty="0">
                <a:latin typeface="Times New Roman" charset="0"/>
                <a:ea typeface="ＭＳ Ｐゴシック" charset="0"/>
                <a:cs typeface="ＭＳ Ｐゴシック" charset="0"/>
              </a:rPr>
              <a:t>How does this measures the outcome?</a:t>
            </a:r>
          </a:p>
          <a:p>
            <a:pPr lvl="1"/>
            <a:r>
              <a:rPr lang="en-US" dirty="0">
                <a:solidFill>
                  <a:schemeClr val="accent3">
                    <a:lumMod val="75000"/>
                  </a:schemeClr>
                </a:solidFill>
                <a:latin typeface="Times New Roman" charset="0"/>
                <a:ea typeface="ＭＳ Ｐゴシック" charset="0"/>
                <a:cs typeface="ＭＳ Ｐゴシック" charset="0"/>
              </a:rPr>
              <a:t>Ask some professors to see the survey and record their suggestions.</a:t>
            </a:r>
          </a:p>
          <a:p>
            <a:r>
              <a:rPr lang="en-US" dirty="0">
                <a:latin typeface="Times New Roman" charset="0"/>
                <a:ea typeface="ＭＳ Ｐゴシック" charset="0"/>
                <a:cs typeface="ＭＳ Ｐゴシック" charset="0"/>
              </a:rPr>
              <a:t>How many references would you have?    </a:t>
            </a:r>
            <a:r>
              <a:rPr lang="en-US" dirty="0">
                <a:solidFill>
                  <a:schemeClr val="accent3">
                    <a:lumMod val="75000"/>
                  </a:schemeClr>
                </a:solidFill>
                <a:latin typeface="Times New Roman" charset="0"/>
                <a:ea typeface="ＭＳ Ｐゴシック" charset="0"/>
                <a:cs typeface="ＭＳ Ｐゴシック" charset="0"/>
              </a:rPr>
              <a:t>50.</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6467812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r>
              <a:rPr lang="en-US" sz="2800" b="1" dirty="0">
                <a:solidFill>
                  <a:srgbClr val="0000FF"/>
                </a:solidFill>
              </a:rPr>
              <a:t>Team: Chopsticks</a:t>
            </a:r>
            <a:br>
              <a:rPr lang="en-US" sz="2800" b="1" dirty="0">
                <a:solidFill>
                  <a:srgbClr val="0000FF"/>
                </a:solidFill>
              </a:rPr>
            </a:br>
            <a:r>
              <a:rPr lang="en-US" sz="2800" b="1" dirty="0">
                <a:solidFill>
                  <a:srgbClr val="0000FF"/>
                </a:solidFill>
              </a:rPr>
              <a:t>Members: </a:t>
            </a:r>
            <a:r>
              <a:rPr lang="en-US" sz="2800" b="1" dirty="0" err="1">
                <a:solidFill>
                  <a:srgbClr val="0000FF"/>
                </a:solidFill>
              </a:rPr>
              <a:t>Wentao</a:t>
            </a:r>
            <a:r>
              <a:rPr lang="en-US" sz="2800" b="1" dirty="0">
                <a:solidFill>
                  <a:srgbClr val="0000FF"/>
                </a:solidFill>
              </a:rPr>
              <a:t> Wang, </a:t>
            </a:r>
            <a:r>
              <a:rPr lang="en-US" sz="2800" b="1" dirty="0" err="1">
                <a:solidFill>
                  <a:srgbClr val="0000FF"/>
                </a:solidFill>
              </a:rPr>
              <a:t>Bingqian</a:t>
            </a:r>
            <a:r>
              <a:rPr lang="en-US" sz="2800" b="1" dirty="0">
                <a:solidFill>
                  <a:srgbClr val="0000FF"/>
                </a:solidFill>
              </a:rPr>
              <a:t> Li</a:t>
            </a:r>
          </a:p>
          <a:p>
            <a:r>
              <a:rPr lang="en-US" altLang="zh-CN" sz="2800" b="1" dirty="0">
                <a:solidFill>
                  <a:schemeClr val="tx1"/>
                </a:solidFill>
              </a:rPr>
              <a:t>A survey of semi-structured and unstructured data storage, maintenance and analysis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3527683002"/>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Introduction</a:t>
            </a:r>
          </a:p>
        </p:txBody>
      </p:sp>
      <p:sp>
        <p:nvSpPr>
          <p:cNvPr id="19462" name="Rectangle 3"/>
          <p:cNvSpPr>
            <a:spLocks noGrp="1" noChangeArrowheads="1"/>
          </p:cNvSpPr>
          <p:nvPr>
            <p:ph type="body" idx="1"/>
          </p:nvPr>
        </p:nvSpPr>
        <p:spPr>
          <a:xfrm>
            <a:off x="152400" y="1371600"/>
            <a:ext cx="8991600" cy="4754563"/>
          </a:xfrm>
        </p:spPr>
        <p:txBody>
          <a:bodyPr/>
          <a:lstStyle/>
          <a:p>
            <a:r>
              <a:rPr lang="en-US" dirty="0">
                <a:latin typeface="Times New Roman" charset="0"/>
                <a:ea typeface="ＭＳ Ｐゴシック" charset="0"/>
                <a:cs typeface="ＭＳ Ｐゴシック" charset="0"/>
              </a:rPr>
              <a:t>What is it?</a:t>
            </a:r>
          </a:p>
          <a:p>
            <a:pPr lvl="1"/>
            <a:r>
              <a:rPr lang="en-US" altLang="zh-CN" dirty="0">
                <a:solidFill>
                  <a:schemeClr val="accent6">
                    <a:lumMod val="75000"/>
                  </a:schemeClr>
                </a:solidFill>
                <a:latin typeface="Times New Roman" charset="0"/>
                <a:ea typeface="ＭＳ Ｐゴシック" charset="0"/>
                <a:cs typeface="ＭＳ Ｐゴシック" charset="0"/>
              </a:rPr>
              <a:t>Bug report is a typical semi-structured and unstructured data, and it very common in software domain.</a:t>
            </a:r>
          </a:p>
          <a:p>
            <a:r>
              <a:rPr lang="en-US" dirty="0">
                <a:latin typeface="Times New Roman" charset="0"/>
                <a:ea typeface="ＭＳ Ｐゴシック" charset="0"/>
                <a:cs typeface="ＭＳ Ｐゴシック" charset="0"/>
              </a:rPr>
              <a:t>Why is it important?</a:t>
            </a:r>
          </a:p>
          <a:p>
            <a:pPr lvl="1"/>
            <a:r>
              <a:rPr lang="en-US" dirty="0">
                <a:solidFill>
                  <a:schemeClr val="accent6">
                    <a:lumMod val="75000"/>
                  </a:schemeClr>
                </a:solidFill>
                <a:latin typeface="Times New Roman" charset="0"/>
                <a:ea typeface="ＭＳ Ｐゴシック" charset="0"/>
                <a:cs typeface="ＭＳ Ｐゴシック" charset="0"/>
              </a:rPr>
              <a:t>Analyzing bug reports can help engineers quickly find the useful information, which will be helpful for maintaining the system.</a:t>
            </a:r>
          </a:p>
          <a:p>
            <a:r>
              <a:rPr lang="en-US" dirty="0">
                <a:latin typeface="Times New Roman" charset="0"/>
                <a:ea typeface="ＭＳ Ｐゴシック" charset="0"/>
                <a:cs typeface="ＭＳ Ｐゴシック" charset="0"/>
              </a:rPr>
              <a:t>How? (Methodology)</a:t>
            </a:r>
          </a:p>
          <a:p>
            <a:pPr lvl="1"/>
            <a:r>
              <a:rPr lang="en-US" dirty="0">
                <a:solidFill>
                  <a:schemeClr val="accent6">
                    <a:lumMod val="75000"/>
                  </a:schemeClr>
                </a:solidFill>
                <a:latin typeface="Times New Roman" charset="0"/>
                <a:ea typeface="ＭＳ Ｐゴシック" charset="0"/>
                <a:cs typeface="ＭＳ Ｐゴシック" charset="0"/>
              </a:rPr>
              <a:t>Collect related research paper and read them carefully.</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4485410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Elevator-Pitch</a:t>
            </a:r>
          </a:p>
        </p:txBody>
      </p:sp>
      <p:sp>
        <p:nvSpPr>
          <p:cNvPr id="19462" name="Rectangle 3"/>
          <p:cNvSpPr>
            <a:spLocks noGrp="1" noChangeArrowheads="1"/>
          </p:cNvSpPr>
          <p:nvPr>
            <p:ph type="body" idx="1"/>
          </p:nvPr>
        </p:nvSpPr>
        <p:spPr>
          <a:xfrm>
            <a:off x="152400" y="990600"/>
            <a:ext cx="8610600" cy="4754563"/>
          </a:xfrm>
        </p:spPr>
        <p:txBody>
          <a:bodyPr/>
          <a:lstStyle/>
          <a:p>
            <a:r>
              <a:rPr lang="en-US" dirty="0">
                <a:solidFill>
                  <a:schemeClr val="accent6">
                    <a:lumMod val="75000"/>
                  </a:schemeClr>
                </a:solidFill>
                <a:latin typeface="Times New Roman" charset="0"/>
                <a:ea typeface="ＭＳ Ｐゴシック" charset="0"/>
                <a:cs typeface="ＭＳ Ｐゴシック" charset="0"/>
              </a:rPr>
              <a:t>I will focus on the part of analyzing semi-structured and unstructured data. Here, a typical type of </a:t>
            </a:r>
            <a:r>
              <a:rPr lang="en-US" altLang="zh-CN" dirty="0">
                <a:solidFill>
                  <a:schemeClr val="accent6">
                    <a:lumMod val="75000"/>
                  </a:schemeClr>
                </a:solidFill>
                <a:latin typeface="Times New Roman" charset="0"/>
                <a:ea typeface="ＭＳ Ｐゴシック" charset="0"/>
                <a:cs typeface="ＭＳ Ｐゴシック" charset="0"/>
              </a:rPr>
              <a:t>semi-structured and unstructured data, bug reports, will be selected to study. Specifically, I plan to investigate how the current machine learning and data mining methods used to analysis bug reports. I will describe the definition of these methods, provide the comparison between these methods, and study how to modify these methods so that they can be applied to bug reports analysis area better.</a:t>
            </a:r>
            <a:endParaRPr lang="en-US" dirty="0">
              <a:solidFill>
                <a:schemeClr val="accent6">
                  <a:lumMod val="75000"/>
                </a:schemeClr>
              </a:solidFill>
              <a:latin typeface="Times New Roman" charset="0"/>
              <a:ea typeface="ＭＳ Ｐゴシック" charset="0"/>
              <a:cs typeface="ＭＳ Ｐゴシック" charset="0"/>
            </a:endParaRP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15753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59" name="Footer Placeholder 4"/>
          <p:cNvSpPr>
            <a:spLocks noGrp="1"/>
          </p:cNvSpPr>
          <p:nvPr>
            <p:ph type="ftr"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37931725" indent="-37474525">
              <a:defRPr sz="2400" b="1">
                <a:solidFill>
                  <a:schemeClr val="tx1"/>
                </a:solidFill>
                <a:latin typeface="Times New Roman" charset="0"/>
                <a:ea typeface="ＭＳ Ｐゴシック" charset="0"/>
              </a:defRPr>
            </a:lvl2pPr>
            <a:lvl3pPr>
              <a:defRPr sz="2400" b="1">
                <a:solidFill>
                  <a:schemeClr val="tx1"/>
                </a:solidFill>
                <a:latin typeface="Times New Roman" charset="0"/>
                <a:ea typeface="ＭＳ Ｐゴシック" charset="0"/>
              </a:defRPr>
            </a:lvl3pPr>
            <a:lvl4pPr>
              <a:defRPr sz="2400" b="1">
                <a:solidFill>
                  <a:schemeClr val="tx1"/>
                </a:solidFill>
                <a:latin typeface="Times New Roman" charset="0"/>
                <a:ea typeface="ＭＳ Ｐゴシック" charset="0"/>
              </a:defRPr>
            </a:lvl4pPr>
            <a:lvl5pPr>
              <a:defRPr sz="2400" b="1">
                <a:solidFill>
                  <a:schemeClr val="tx1"/>
                </a:solidFill>
                <a:latin typeface="Times New Roman" charset="0"/>
                <a:ea typeface="ＭＳ Ｐゴシック" charset="0"/>
              </a:defRPr>
            </a:lvl5pPr>
            <a:lvl6pPr marL="457200" eaLnBrk="0" fontAlgn="base" hangingPunct="0">
              <a:spcBef>
                <a:spcPct val="50000"/>
              </a:spcBef>
              <a:spcAft>
                <a:spcPct val="0"/>
              </a:spcAft>
              <a:defRPr sz="2400" b="1">
                <a:solidFill>
                  <a:schemeClr val="tx1"/>
                </a:solidFill>
                <a:latin typeface="Times New Roman" charset="0"/>
                <a:ea typeface="ＭＳ Ｐゴシック" charset="0"/>
              </a:defRPr>
            </a:lvl6pPr>
            <a:lvl7pPr marL="914400" eaLnBrk="0" fontAlgn="base" hangingPunct="0">
              <a:spcBef>
                <a:spcPct val="50000"/>
              </a:spcBef>
              <a:spcAft>
                <a:spcPct val="0"/>
              </a:spcAft>
              <a:defRPr sz="2400" b="1">
                <a:solidFill>
                  <a:schemeClr val="tx1"/>
                </a:solidFill>
                <a:latin typeface="Times New Roman" charset="0"/>
                <a:ea typeface="ＭＳ Ｐゴシック" charset="0"/>
              </a:defRPr>
            </a:lvl7pPr>
            <a:lvl8pPr marL="1371600" eaLnBrk="0" fontAlgn="base" hangingPunct="0">
              <a:spcBef>
                <a:spcPct val="50000"/>
              </a:spcBef>
              <a:spcAft>
                <a:spcPct val="0"/>
              </a:spcAft>
              <a:defRPr sz="2400" b="1">
                <a:solidFill>
                  <a:schemeClr val="tx1"/>
                </a:solidFill>
                <a:latin typeface="Times New Roman" charset="0"/>
                <a:ea typeface="ＭＳ Ｐゴシック" charset="0"/>
              </a:defRPr>
            </a:lvl8pPr>
            <a:lvl9pPr marL="1828800" eaLnBrk="0" fontAlgn="base" hangingPunct="0">
              <a:spcBef>
                <a:spcPct val="50000"/>
              </a:spcBef>
              <a:spcAft>
                <a:spcPct val="0"/>
              </a:spcAft>
              <a:defRPr sz="2400" b="1">
                <a:solidFill>
                  <a:schemeClr val="tx1"/>
                </a:solidFill>
                <a:latin typeface="Times New Roman" charset="0"/>
                <a:ea typeface="ＭＳ Ｐゴシック" charset="0"/>
              </a:defRPr>
            </a:lvl9pPr>
          </a:lstStyle>
          <a:p>
            <a:endParaRPr lang="en-US" sz="1400" b="0" dirty="0"/>
          </a:p>
        </p:txBody>
      </p:sp>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Deliverables</a:t>
            </a:r>
          </a:p>
        </p:txBody>
      </p:sp>
      <p:sp>
        <p:nvSpPr>
          <p:cNvPr id="19462" name="Rectangle 3"/>
          <p:cNvSpPr>
            <a:spLocks noGrp="1" noChangeArrowheads="1"/>
          </p:cNvSpPr>
          <p:nvPr>
            <p:ph type="body" idx="1"/>
          </p:nvPr>
        </p:nvSpPr>
        <p:spPr>
          <a:xfrm>
            <a:off x="152400" y="990600"/>
            <a:ext cx="8610600" cy="4754563"/>
          </a:xfrm>
        </p:spPr>
        <p:txBody>
          <a:bodyPr/>
          <a:lstStyle/>
          <a:p>
            <a:r>
              <a:rPr lang="en-US" dirty="0">
                <a:latin typeface="Times New Roman" charset="0"/>
                <a:ea typeface="ＭＳ Ｐゴシック" charset="0"/>
                <a:cs typeface="ＭＳ Ｐゴシック" charset="0"/>
              </a:rPr>
              <a:t>What to expect at the end? </a:t>
            </a:r>
          </a:p>
          <a:p>
            <a:pPr lvl="1"/>
            <a:r>
              <a:rPr lang="en-US" dirty="0">
                <a:solidFill>
                  <a:schemeClr val="accent6">
                    <a:lumMod val="75000"/>
                  </a:schemeClr>
                </a:solidFill>
                <a:latin typeface="Times New Roman" charset="0"/>
                <a:ea typeface="ＭＳ Ｐゴシック" charset="0"/>
                <a:cs typeface="ＭＳ Ｐゴシック" charset="0"/>
              </a:rPr>
              <a:t>Complete a research survey.</a:t>
            </a:r>
          </a:p>
          <a:p>
            <a:r>
              <a:rPr lang="en-US" dirty="0">
                <a:latin typeface="Times New Roman" charset="0"/>
                <a:ea typeface="ＭＳ Ｐゴシック" charset="0"/>
                <a:cs typeface="ＭＳ Ｐゴシック" charset="0"/>
              </a:rPr>
              <a:t>What is your contribution?</a:t>
            </a:r>
          </a:p>
          <a:p>
            <a:pPr lvl="1"/>
            <a:r>
              <a:rPr lang="en-US" dirty="0">
                <a:solidFill>
                  <a:schemeClr val="accent6">
                    <a:lumMod val="75000"/>
                  </a:schemeClr>
                </a:solidFill>
                <a:latin typeface="Times New Roman" charset="0"/>
                <a:ea typeface="ＭＳ Ｐゴシック" charset="0"/>
                <a:cs typeface="ＭＳ Ｐゴシック" charset="0"/>
              </a:rPr>
              <a:t>Finish the data analysis part of the survey</a:t>
            </a:r>
            <a:r>
              <a:rPr lang="en-US" dirty="0">
                <a:latin typeface="Times New Roman" charset="0"/>
                <a:ea typeface="ＭＳ Ｐゴシック" charset="0"/>
                <a:cs typeface="ＭＳ Ｐゴシック" charset="0"/>
              </a:rPr>
              <a:t>.</a:t>
            </a:r>
          </a:p>
          <a:p>
            <a:r>
              <a:rPr lang="en-US" dirty="0">
                <a:latin typeface="Times New Roman" charset="0"/>
                <a:ea typeface="ＭＳ Ｐゴシック" charset="0"/>
                <a:cs typeface="ＭＳ Ｐゴシック" charset="0"/>
              </a:rPr>
              <a:t>How many hours a week starting today would you spend in this project? 	</a:t>
            </a:r>
            <a:r>
              <a:rPr lang="en-US" dirty="0">
                <a:solidFill>
                  <a:schemeClr val="accent6">
                    <a:lumMod val="75000"/>
                  </a:schemeClr>
                </a:solidFill>
                <a:latin typeface="Times New Roman" charset="0"/>
                <a:ea typeface="ＭＳ Ｐゴシック" charset="0"/>
                <a:cs typeface="ＭＳ Ｐゴシック" charset="0"/>
              </a:rPr>
              <a:t>2 hours</a:t>
            </a:r>
            <a:r>
              <a:rPr lang="en-US" dirty="0">
                <a:latin typeface="Times New Roman" charset="0"/>
                <a:ea typeface="ＭＳ Ｐゴシック" charset="0"/>
                <a:cs typeface="ＭＳ Ｐゴシック" charset="0"/>
              </a:rPr>
              <a:t>.</a:t>
            </a:r>
          </a:p>
          <a:p>
            <a:r>
              <a:rPr lang="en-US" dirty="0">
                <a:latin typeface="Times New Roman" charset="0"/>
                <a:ea typeface="ＭＳ Ｐゴシック" charset="0"/>
                <a:cs typeface="ＭＳ Ｐゴシック" charset="0"/>
              </a:rPr>
              <a:t>How does this measures the outcome?   </a:t>
            </a:r>
          </a:p>
          <a:p>
            <a:pPr lvl="1"/>
            <a:r>
              <a:rPr lang="en-US" dirty="0">
                <a:solidFill>
                  <a:schemeClr val="accent6">
                    <a:lumMod val="75000"/>
                  </a:schemeClr>
                </a:solidFill>
                <a:latin typeface="Times New Roman" charset="0"/>
                <a:ea typeface="ＭＳ Ｐゴシック" charset="0"/>
                <a:cs typeface="ＭＳ Ｐゴシック" charset="0"/>
              </a:rPr>
              <a:t>Sent the completed survey to some professors and see their feedback.</a:t>
            </a:r>
          </a:p>
          <a:p>
            <a:r>
              <a:rPr lang="en-US" dirty="0">
                <a:latin typeface="Times New Roman" charset="0"/>
                <a:ea typeface="ＭＳ Ｐゴシック" charset="0"/>
                <a:cs typeface="ＭＳ Ｐゴシック" charset="0"/>
              </a:rPr>
              <a:t>How many references would you have?  </a:t>
            </a:r>
            <a:r>
              <a:rPr lang="en-US" dirty="0">
                <a:solidFill>
                  <a:schemeClr val="accent6">
                    <a:lumMod val="75000"/>
                  </a:schemeClr>
                </a:solidFill>
                <a:latin typeface="Times New Roman" charset="0"/>
                <a:ea typeface="ＭＳ Ｐゴシック" charset="0"/>
                <a:cs typeface="ＭＳ Ｐゴシック" charset="0"/>
              </a:rPr>
              <a:t>50.</a:t>
            </a: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514904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r>
              <a:rPr lang="en-US" altLang="zh-CN" sz="4000" b="1" dirty="0">
                <a:solidFill>
                  <a:srgbClr val="002060"/>
                </a:solidFill>
              </a:rPr>
              <a:t>Research of Hive data warehouse</a:t>
            </a:r>
          </a:p>
          <a:p>
            <a:r>
              <a:rPr lang="en-US" sz="2800" b="1" dirty="0" err="1">
                <a:solidFill>
                  <a:srgbClr val="002060"/>
                </a:solidFill>
              </a:rPr>
              <a:t>Yezehao</a:t>
            </a:r>
            <a:r>
              <a:rPr lang="en-US" sz="2800" b="1" dirty="0">
                <a:solidFill>
                  <a:srgbClr val="002060"/>
                </a:solidFill>
              </a:rPr>
              <a:t> </a:t>
            </a:r>
            <a:r>
              <a:rPr lang="en-US" sz="2800" b="1" dirty="0" err="1">
                <a:solidFill>
                  <a:srgbClr val="002060"/>
                </a:solidFill>
              </a:rPr>
              <a:t>Huai</a:t>
            </a:r>
            <a:endParaRPr lang="en-US" sz="2800" b="1" dirty="0">
              <a:solidFill>
                <a:srgbClr val="002060"/>
              </a:solidFill>
            </a:endParaRPr>
          </a:p>
          <a:p>
            <a:r>
              <a:rPr lang="en-US" sz="2800" b="1" dirty="0">
                <a:solidFill>
                  <a:srgbClr val="002060"/>
                </a:solidFill>
              </a:rPr>
              <a:t>PID:5965823</a:t>
            </a:r>
          </a:p>
          <a:p>
            <a:r>
              <a:rPr lang="en-US" sz="2800" b="1" dirty="0">
                <a:solidFill>
                  <a:srgbClr val="002060"/>
                </a:solidFill>
              </a:rPr>
              <a:t>yhuai001@fiu.edu</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3949988567"/>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endParaRPr lang="en-US" sz="2800" b="1" dirty="0">
              <a:solidFill>
                <a:schemeClr val="tx1"/>
              </a:solidFill>
            </a:endParaRPr>
          </a:p>
          <a:p>
            <a:r>
              <a:rPr lang="en-US" sz="2800" b="1" dirty="0">
                <a:solidFill>
                  <a:schemeClr val="tx1"/>
                </a:solidFill>
              </a:rPr>
              <a:t>School of Computer and Information Sciences</a:t>
            </a:r>
            <a:br>
              <a:rPr lang="en-US" sz="2800" b="1" dirty="0">
                <a:solidFill>
                  <a:srgbClr val="0000FF"/>
                </a:solidFill>
              </a:rPr>
            </a:br>
            <a:r>
              <a:rPr lang="en-US" altLang="zh-CN" sz="2800" b="1" dirty="0">
                <a:solidFill>
                  <a:srgbClr val="0000FF"/>
                </a:solidFill>
              </a:rPr>
              <a:t>Adnan </a:t>
            </a:r>
            <a:r>
              <a:rPr lang="en-US" altLang="zh-CN" sz="2800" b="1" dirty="0" err="1">
                <a:solidFill>
                  <a:srgbClr val="0000FF"/>
                </a:solidFill>
              </a:rPr>
              <a:t>Maruf</a:t>
            </a:r>
            <a:r>
              <a:rPr lang="zh-CN" altLang="en-US" sz="2800" b="1" dirty="0">
                <a:solidFill>
                  <a:srgbClr val="0000FF"/>
                </a:solidFill>
              </a:rPr>
              <a:t>，</a:t>
            </a:r>
            <a:r>
              <a:rPr lang="en-US" altLang="zh-CN" sz="2800" b="1" dirty="0" err="1">
                <a:solidFill>
                  <a:srgbClr val="0000FF"/>
                </a:solidFill>
              </a:rPr>
              <a:t>Liqun</a:t>
            </a:r>
            <a:r>
              <a:rPr lang="en-US" altLang="zh-CN" sz="2800" b="1" dirty="0">
                <a:solidFill>
                  <a:srgbClr val="0000FF"/>
                </a:solidFill>
              </a:rPr>
              <a:t> Yang</a:t>
            </a:r>
          </a:p>
          <a:p>
            <a:r>
              <a:rPr lang="en-US" sz="2800" b="1" dirty="0">
                <a:solidFill>
                  <a:schemeClr val="tx1"/>
                </a:solidFill>
              </a:rPr>
              <a:t>Storage &amp; Management of 3D Geometric Models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2848438023"/>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Introduction</a:t>
            </a:r>
          </a:p>
        </p:txBody>
      </p:sp>
      <p:sp>
        <p:nvSpPr>
          <p:cNvPr id="19462" name="Rectangle 3"/>
          <p:cNvSpPr>
            <a:spLocks noGrp="1" noChangeArrowheads="1"/>
          </p:cNvSpPr>
          <p:nvPr>
            <p:ph type="body" idx="1"/>
          </p:nvPr>
        </p:nvSpPr>
        <p:spPr>
          <a:xfrm>
            <a:off x="228600" y="1189894"/>
            <a:ext cx="8686800" cy="1600199"/>
          </a:xfrm>
        </p:spPr>
        <p:txBody>
          <a:bodyPr/>
          <a:lstStyle/>
          <a:p>
            <a:r>
              <a:rPr lang="en-US" sz="2400" dirty="0">
                <a:solidFill>
                  <a:schemeClr val="tx2"/>
                </a:solidFill>
                <a:latin typeface="Times New Roman" charset="0"/>
                <a:ea typeface="ＭＳ Ｐゴシック" charset="0"/>
                <a:cs typeface="ＭＳ Ｐゴシック" charset="0"/>
              </a:rPr>
              <a:t>Apache Hive </a:t>
            </a:r>
            <a:r>
              <a:rPr lang="en-US" sz="2400" dirty="0">
                <a:latin typeface="Times New Roman" charset="0"/>
                <a:ea typeface="ＭＳ Ｐゴシック" charset="0"/>
                <a:cs typeface="ＭＳ Ｐゴシック" charset="0"/>
              </a:rPr>
              <a:t>is a data warehouse software project based on Apache Hadoop and HDFS for data query, </a:t>
            </a:r>
            <a:r>
              <a:rPr lang="en-US" altLang="zh-CN" sz="2400" dirty="0">
                <a:latin typeface="Times New Roman" charset="0"/>
                <a:ea typeface="ＭＳ Ｐゴシック" charset="0"/>
                <a:cs typeface="ＭＳ Ｐゴシック" charset="0"/>
              </a:rPr>
              <a:t>summarization </a:t>
            </a:r>
            <a:r>
              <a:rPr lang="en-US" sz="2400" dirty="0">
                <a:latin typeface="Times New Roman" charset="0"/>
                <a:ea typeface="ＭＳ Ｐゴシック" charset="0"/>
                <a:cs typeface="ＭＳ Ｐゴシック" charset="0"/>
              </a:rPr>
              <a:t>and analysis. </a:t>
            </a:r>
            <a:r>
              <a:rPr lang="en-US" sz="2400" dirty="0">
                <a:solidFill>
                  <a:schemeClr val="tx2"/>
                </a:solidFill>
                <a:latin typeface="Times New Roman" charset="0"/>
                <a:ea typeface="ＭＳ Ｐゴシック" charset="0"/>
                <a:cs typeface="ＭＳ Ｐゴシック" charset="0"/>
              </a:rPr>
              <a:t>Hive QL</a:t>
            </a:r>
            <a:r>
              <a:rPr lang="en-US" sz="2400" dirty="0">
                <a:latin typeface="Times New Roman" charset="0"/>
                <a:ea typeface="ＭＳ Ｐゴシック" charset="0"/>
                <a:cs typeface="ＭＳ Ｐゴシック" charset="0"/>
              </a:rPr>
              <a:t> is a SQL-like declarative language to compile queries expression into Map-Reduce jobs executed on Hadoop. </a:t>
            </a: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
        <p:nvSpPr>
          <p:cNvPr id="4" name="文本框 3"/>
          <p:cNvSpPr txBox="1"/>
          <p:nvPr/>
        </p:nvSpPr>
        <p:spPr>
          <a:xfrm>
            <a:off x="776654" y="2772507"/>
            <a:ext cx="7986346"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Problems:</a:t>
            </a:r>
          </a:p>
          <a:p>
            <a:r>
              <a:rPr lang="en-US" altLang="zh-CN" dirty="0"/>
              <a:t>-44 x 10</a:t>
            </a:r>
            <a:r>
              <a:rPr lang="en-US" altLang="zh-CN" baseline="30000" dirty="0"/>
              <a:t>12</a:t>
            </a:r>
            <a:r>
              <a:rPr lang="zh-CN" altLang="en-US" dirty="0"/>
              <a:t> </a:t>
            </a:r>
            <a:r>
              <a:rPr lang="en-US" altLang="zh-CN" dirty="0"/>
              <a:t>gigabytes per day</a:t>
            </a:r>
          </a:p>
          <a:p>
            <a:r>
              <a:rPr lang="en-US" altLang="zh-CN" dirty="0"/>
              <a:t>-Focus on analysis results</a:t>
            </a:r>
          </a:p>
          <a:p>
            <a:r>
              <a:rPr lang="en-US" altLang="zh-CN" dirty="0"/>
              <a:t>-Need low cost of analysis, storage and high scalability database</a:t>
            </a:r>
            <a:r>
              <a:rPr lang="zh-CN" altLang="en-US" dirty="0"/>
              <a:t> </a:t>
            </a:r>
            <a:r>
              <a:rPr lang="en-US" altLang="zh-CN" dirty="0"/>
              <a:t>towards big data</a:t>
            </a:r>
          </a:p>
          <a:p>
            <a:r>
              <a:rPr lang="en-US" altLang="zh-CN" dirty="0"/>
              <a:t>-Map-Reduce is hard to learn and program for numerous users</a:t>
            </a:r>
          </a:p>
          <a:p>
            <a:endParaRPr lang="en-US" altLang="zh-CN" dirty="0"/>
          </a:p>
          <a:p>
            <a:pPr marL="285750" indent="-285750">
              <a:buFont typeface="Arial" panose="020B0604020202020204" pitchFamily="34" charset="0"/>
              <a:buChar char="•"/>
            </a:pPr>
            <a:r>
              <a:rPr lang="en-US" altLang="zh-CN" dirty="0"/>
              <a:t>Solution: Hive</a:t>
            </a:r>
          </a:p>
          <a:p>
            <a:endParaRPr lang="zh-CN" altLang="en-US" dirty="0"/>
          </a:p>
        </p:txBody>
      </p:sp>
      <p:pic>
        <p:nvPicPr>
          <p:cNvPr id="7" name="图片 6"/>
          <p:cNvPicPr>
            <a:picLocks noChangeAspect="1"/>
          </p:cNvPicPr>
          <p:nvPr/>
        </p:nvPicPr>
        <p:blipFill>
          <a:blip r:embed="rId3"/>
          <a:stretch>
            <a:fillRect/>
          </a:stretch>
        </p:blipFill>
        <p:spPr>
          <a:xfrm>
            <a:off x="2819400" y="4267200"/>
            <a:ext cx="5105400" cy="2534202"/>
          </a:xfrm>
          <a:prstGeom prst="rect">
            <a:avLst/>
          </a:prstGeom>
        </p:spPr>
      </p:pic>
    </p:spTree>
    <p:extLst>
      <p:ext uri="{BB962C8B-B14F-4D97-AF65-F5344CB8AC3E}">
        <p14:creationId xmlns:p14="http://schemas.microsoft.com/office/powerpoint/2010/main" val="410379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462">
                                            <p:txEl>
                                              <p:pRg st="0" end="0"/>
                                            </p:txEl>
                                          </p:spTgt>
                                        </p:tgtEl>
                                        <p:attrNameLst>
                                          <p:attrName>style.visibility</p:attrName>
                                        </p:attrNameLst>
                                      </p:cBhvr>
                                      <p:to>
                                        <p:strVal val="visible"/>
                                      </p:to>
                                    </p:set>
                                    <p:animEffect transition="in" filter="fade">
                                      <p:cBhvr>
                                        <p:cTn id="14" dur="1000"/>
                                        <p:tgtEl>
                                          <p:spTgt spid="19462">
                                            <p:txEl>
                                              <p:pRg st="0" end="0"/>
                                            </p:txEl>
                                          </p:spTgt>
                                        </p:tgtEl>
                                      </p:cBhvr>
                                    </p:animEffect>
                                    <p:anim calcmode="lin" valueType="num">
                                      <p:cBhvr>
                                        <p:cTn id="15" dur="1000" fill="hold"/>
                                        <p:tgtEl>
                                          <p:spTgt spid="1946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94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uild="p"/>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Elevator-Pitch</a:t>
            </a:r>
          </a:p>
        </p:txBody>
      </p:sp>
      <p:sp>
        <p:nvSpPr>
          <p:cNvPr id="19462" name="Rectangle 3"/>
          <p:cNvSpPr>
            <a:spLocks noGrp="1" noChangeArrowheads="1"/>
          </p:cNvSpPr>
          <p:nvPr>
            <p:ph type="body" idx="1"/>
          </p:nvPr>
        </p:nvSpPr>
        <p:spPr>
          <a:xfrm>
            <a:off x="152401" y="1295400"/>
            <a:ext cx="4571999" cy="5486400"/>
          </a:xfrm>
        </p:spPr>
        <p:txBody>
          <a:bodyPr/>
          <a:lstStyle/>
          <a:p>
            <a:r>
              <a:rPr lang="en-US" sz="2000" dirty="0">
                <a:latin typeface="Times New Roman" charset="0"/>
                <a:ea typeface="ＭＳ Ｐゴシック" charset="0"/>
                <a:cs typeface="ＭＳ Ｐゴシック" charset="0"/>
              </a:rPr>
              <a:t>Principles</a:t>
            </a:r>
          </a:p>
          <a:p>
            <a:pPr marL="0" indent="0">
              <a:buNone/>
            </a:pPr>
            <a:r>
              <a:rPr lang="en-US" sz="2000" dirty="0">
                <a:latin typeface="Times New Roman" charset="0"/>
                <a:ea typeface="ＭＳ Ｐゴシック" charset="0"/>
                <a:cs typeface="ＭＳ Ｐゴシック" charset="0"/>
              </a:rPr>
              <a:t>-Data warehouse concept</a:t>
            </a:r>
          </a:p>
          <a:p>
            <a:pPr marL="0" indent="0">
              <a:buNone/>
            </a:pPr>
            <a:r>
              <a:rPr lang="en-US" sz="2000" dirty="0">
                <a:latin typeface="Times New Roman" charset="0"/>
                <a:ea typeface="ＭＳ Ｐゴシック" charset="0"/>
                <a:cs typeface="ＭＳ Ｐゴシック" charset="0"/>
              </a:rPr>
              <a:t>-Map-Reduce + HDFS</a:t>
            </a:r>
          </a:p>
          <a:p>
            <a:pPr marL="0" indent="0">
              <a:buNone/>
            </a:pPr>
            <a:r>
              <a:rPr lang="en-US" sz="2000" dirty="0">
                <a:latin typeface="Times New Roman" charset="0"/>
                <a:ea typeface="ＭＳ Ｐゴシック" charset="0"/>
                <a:cs typeface="ＭＳ Ｐゴシック" charset="0"/>
              </a:rPr>
              <a:t>-Operating mechanism</a:t>
            </a:r>
          </a:p>
          <a:p>
            <a:pPr marL="0" indent="0">
              <a:buNone/>
            </a:pPr>
            <a:endParaRPr lang="en-US" sz="2000" dirty="0">
              <a:latin typeface="Times New Roman" charset="0"/>
              <a:ea typeface="ＭＳ Ｐゴシック" charset="0"/>
              <a:cs typeface="ＭＳ Ｐゴシック" charset="0"/>
            </a:endParaRPr>
          </a:p>
          <a:p>
            <a:r>
              <a:rPr lang="en-US" sz="2000" dirty="0">
                <a:latin typeface="Times New Roman" charset="0"/>
                <a:ea typeface="ＭＳ Ｐゴシック" charset="0"/>
                <a:cs typeface="ＭＳ Ｐゴシック" charset="0"/>
              </a:rPr>
              <a:t>Features &amp; Optimization</a:t>
            </a:r>
          </a:p>
          <a:p>
            <a:pPr marL="0" indent="0">
              <a:buNone/>
            </a:pPr>
            <a:r>
              <a:rPr lang="en-US" sz="2000" dirty="0">
                <a:latin typeface="Times New Roman" charset="0"/>
                <a:ea typeface="ＭＳ Ｐゴシック" charset="0"/>
                <a:cs typeface="ＭＳ Ｐゴシック" charset="0"/>
              </a:rPr>
              <a:t>-Hive vs Traditional database</a:t>
            </a:r>
          </a:p>
          <a:p>
            <a:pPr marL="0" indent="0">
              <a:buNone/>
            </a:pPr>
            <a:r>
              <a:rPr lang="en-US" sz="2000" dirty="0">
                <a:latin typeface="Times New Roman" charset="0"/>
                <a:ea typeface="ＭＳ Ｐゴシック" charset="0"/>
                <a:cs typeface="ＭＳ Ｐゴシック" charset="0"/>
              </a:rPr>
              <a:t>-Hive QL</a:t>
            </a:r>
          </a:p>
          <a:p>
            <a:pPr marL="0" indent="0">
              <a:buNone/>
            </a:pPr>
            <a:r>
              <a:rPr lang="en-US" sz="2000" dirty="0">
                <a:latin typeface="Times New Roman" charset="0"/>
                <a:ea typeface="ＭＳ Ｐゴシック" charset="0"/>
                <a:cs typeface="ＭＳ Ｐゴシック" charset="0"/>
              </a:rPr>
              <a:t>-Table Compression/Index/Execution Plan</a:t>
            </a:r>
          </a:p>
          <a:p>
            <a:pPr marL="0" indent="0">
              <a:buNone/>
            </a:pPr>
            <a:endParaRPr lang="en-US" sz="2000" dirty="0">
              <a:latin typeface="Times New Roman" charset="0"/>
              <a:ea typeface="ＭＳ Ｐゴシック" charset="0"/>
              <a:cs typeface="ＭＳ Ｐゴシック" charset="0"/>
            </a:endParaRPr>
          </a:p>
          <a:p>
            <a:r>
              <a:rPr lang="en-US" sz="2000" dirty="0">
                <a:latin typeface="Times New Roman" charset="0"/>
                <a:ea typeface="ＭＳ Ｐゴシック" charset="0"/>
                <a:cs typeface="ＭＳ Ｐゴシック" charset="0"/>
              </a:rPr>
              <a:t>Business Analysis</a:t>
            </a:r>
          </a:p>
          <a:p>
            <a:pPr marL="0" indent="0">
              <a:buNone/>
            </a:pPr>
            <a:r>
              <a:rPr lang="en-US" sz="2000" dirty="0">
                <a:latin typeface="Times New Roman" charset="0"/>
                <a:ea typeface="ＭＳ Ｐゴシック" charset="0"/>
                <a:cs typeface="ＭＳ Ｐゴシック" charset="0"/>
              </a:rPr>
              <a:t>-Calculate the trend</a:t>
            </a:r>
          </a:p>
          <a:p>
            <a:pPr marL="0" indent="0">
              <a:buNone/>
            </a:pPr>
            <a:r>
              <a:rPr lang="en-US" sz="2000" dirty="0">
                <a:latin typeface="Times New Roman" charset="0"/>
                <a:ea typeface="ＭＳ Ｐゴシック" charset="0"/>
                <a:cs typeface="ＭＳ Ｐゴシック" charset="0"/>
              </a:rPr>
              <a:t>-Analyze massive offline Web logs</a:t>
            </a:r>
          </a:p>
          <a:p>
            <a:pPr marL="0" indent="0">
              <a:buNone/>
            </a:pPr>
            <a:r>
              <a:rPr lang="en-US" sz="2000" dirty="0">
                <a:latin typeface="Times New Roman" charset="0"/>
                <a:ea typeface="ＭＳ Ｐゴシック" charset="0"/>
                <a:cs typeface="ＭＳ Ｐゴシック" charset="0"/>
              </a:rPr>
              <a:t>-Web logs data warehouse</a:t>
            </a:r>
          </a:p>
          <a:p>
            <a:pPr marL="0" indent="0">
              <a:buNone/>
            </a:pPr>
            <a:endParaRPr lang="en-US" sz="2000" dirty="0">
              <a:latin typeface="Times New Roman" charset="0"/>
              <a:ea typeface="ＭＳ Ｐゴシック" charset="0"/>
              <a:cs typeface="ＭＳ Ｐゴシック" charset="0"/>
            </a:endParaRPr>
          </a:p>
          <a:p>
            <a:pPr marL="0" indent="0">
              <a:buNone/>
            </a:pPr>
            <a:endParaRPr lang="en-US" sz="2000" dirty="0">
              <a:latin typeface="Times New Roman" charset="0"/>
              <a:ea typeface="ＭＳ Ｐゴシック" charset="0"/>
              <a:cs typeface="ＭＳ Ｐゴシック" charset="0"/>
            </a:endParaRPr>
          </a:p>
          <a:p>
            <a:pPr marL="0" indent="0">
              <a:buNone/>
            </a:pPr>
            <a:endParaRPr lang="en-US" sz="1800" dirty="0">
              <a:latin typeface="Times New Roman" charset="0"/>
              <a:ea typeface="ＭＳ Ｐゴシック" charset="0"/>
              <a:cs typeface="ＭＳ Ｐゴシック" charset="0"/>
            </a:endParaRPr>
          </a:p>
          <a:p>
            <a:pPr>
              <a:buFontTx/>
              <a:buChar char="-"/>
            </a:pPr>
            <a:endParaRPr lang="en-US" sz="1800" dirty="0">
              <a:latin typeface="Times New Roman" charset="0"/>
              <a:ea typeface="ＭＳ Ｐゴシック" charset="0"/>
              <a:cs typeface="ＭＳ Ｐゴシック" charset="0"/>
            </a:endParaRPr>
          </a:p>
          <a:p>
            <a:pPr marL="0" indent="0">
              <a:buNone/>
            </a:pPr>
            <a:endParaRPr lang="en-US" dirty="0">
              <a:latin typeface="Times New Roman" charset="0"/>
              <a:ea typeface="ＭＳ Ｐゴシック" charset="0"/>
              <a:cs typeface="ＭＳ Ｐゴシック" charset="0"/>
            </a:endParaRPr>
          </a:p>
          <a:p>
            <a:pPr marL="0" indent="0">
              <a:buNone/>
            </a:pP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pic>
        <p:nvPicPr>
          <p:cNvPr id="7" name="Picture 2" descr="Image result for hive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86608"/>
            <a:ext cx="4343400" cy="500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62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462">
                                            <p:txEl>
                                              <p:pRg st="0" end="0"/>
                                            </p:txEl>
                                          </p:spTgt>
                                        </p:tgtEl>
                                        <p:attrNameLst>
                                          <p:attrName>style.visibility</p:attrName>
                                        </p:attrNameLst>
                                      </p:cBhvr>
                                      <p:to>
                                        <p:strVal val="visible"/>
                                      </p:to>
                                    </p:set>
                                    <p:animEffect transition="in" filter="fade">
                                      <p:cBhvr>
                                        <p:cTn id="14" dur="1000"/>
                                        <p:tgtEl>
                                          <p:spTgt spid="19462">
                                            <p:txEl>
                                              <p:pRg st="0" end="0"/>
                                            </p:txEl>
                                          </p:spTgt>
                                        </p:tgtEl>
                                      </p:cBhvr>
                                    </p:animEffect>
                                    <p:anim calcmode="lin" valueType="num">
                                      <p:cBhvr>
                                        <p:cTn id="15" dur="1000" fill="hold"/>
                                        <p:tgtEl>
                                          <p:spTgt spid="1946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94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462">
                                            <p:txEl>
                                              <p:pRg st="1" end="1"/>
                                            </p:txEl>
                                          </p:spTgt>
                                        </p:tgtEl>
                                        <p:attrNameLst>
                                          <p:attrName>style.visibility</p:attrName>
                                        </p:attrNameLst>
                                      </p:cBhvr>
                                      <p:to>
                                        <p:strVal val="visible"/>
                                      </p:to>
                                    </p:set>
                                    <p:animEffect transition="in" filter="fade">
                                      <p:cBhvr>
                                        <p:cTn id="21" dur="1000"/>
                                        <p:tgtEl>
                                          <p:spTgt spid="19462">
                                            <p:txEl>
                                              <p:pRg st="1" end="1"/>
                                            </p:txEl>
                                          </p:spTgt>
                                        </p:tgtEl>
                                      </p:cBhvr>
                                    </p:animEffect>
                                    <p:anim calcmode="lin" valueType="num">
                                      <p:cBhvr>
                                        <p:cTn id="22" dur="1000" fill="hold"/>
                                        <p:tgtEl>
                                          <p:spTgt spid="1946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946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462">
                                            <p:txEl>
                                              <p:pRg st="2" end="2"/>
                                            </p:txEl>
                                          </p:spTgt>
                                        </p:tgtEl>
                                        <p:attrNameLst>
                                          <p:attrName>style.visibility</p:attrName>
                                        </p:attrNameLst>
                                      </p:cBhvr>
                                      <p:to>
                                        <p:strVal val="visible"/>
                                      </p:to>
                                    </p:set>
                                    <p:animEffect transition="in" filter="fade">
                                      <p:cBhvr>
                                        <p:cTn id="28" dur="1000"/>
                                        <p:tgtEl>
                                          <p:spTgt spid="19462">
                                            <p:txEl>
                                              <p:pRg st="2" end="2"/>
                                            </p:txEl>
                                          </p:spTgt>
                                        </p:tgtEl>
                                      </p:cBhvr>
                                    </p:animEffect>
                                    <p:anim calcmode="lin" valueType="num">
                                      <p:cBhvr>
                                        <p:cTn id="29" dur="1000" fill="hold"/>
                                        <p:tgtEl>
                                          <p:spTgt spid="1946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946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462">
                                            <p:txEl>
                                              <p:pRg st="3" end="3"/>
                                            </p:txEl>
                                          </p:spTgt>
                                        </p:tgtEl>
                                        <p:attrNameLst>
                                          <p:attrName>style.visibility</p:attrName>
                                        </p:attrNameLst>
                                      </p:cBhvr>
                                      <p:to>
                                        <p:strVal val="visible"/>
                                      </p:to>
                                    </p:set>
                                    <p:animEffect transition="in" filter="fade">
                                      <p:cBhvr>
                                        <p:cTn id="35" dur="1000"/>
                                        <p:tgtEl>
                                          <p:spTgt spid="19462">
                                            <p:txEl>
                                              <p:pRg st="3" end="3"/>
                                            </p:txEl>
                                          </p:spTgt>
                                        </p:tgtEl>
                                      </p:cBhvr>
                                    </p:animEffect>
                                    <p:anim calcmode="lin" valueType="num">
                                      <p:cBhvr>
                                        <p:cTn id="36" dur="1000" fill="hold"/>
                                        <p:tgtEl>
                                          <p:spTgt spid="1946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946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9462">
                                            <p:txEl>
                                              <p:pRg st="5" end="5"/>
                                            </p:txEl>
                                          </p:spTgt>
                                        </p:tgtEl>
                                        <p:attrNameLst>
                                          <p:attrName>style.visibility</p:attrName>
                                        </p:attrNameLst>
                                      </p:cBhvr>
                                      <p:to>
                                        <p:strVal val="visible"/>
                                      </p:to>
                                    </p:set>
                                    <p:animEffect transition="in" filter="fade">
                                      <p:cBhvr>
                                        <p:cTn id="42" dur="1000"/>
                                        <p:tgtEl>
                                          <p:spTgt spid="19462">
                                            <p:txEl>
                                              <p:pRg st="5" end="5"/>
                                            </p:txEl>
                                          </p:spTgt>
                                        </p:tgtEl>
                                      </p:cBhvr>
                                    </p:animEffect>
                                    <p:anim calcmode="lin" valueType="num">
                                      <p:cBhvr>
                                        <p:cTn id="43" dur="1000" fill="hold"/>
                                        <p:tgtEl>
                                          <p:spTgt spid="1946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946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462">
                                            <p:txEl>
                                              <p:pRg st="6" end="6"/>
                                            </p:txEl>
                                          </p:spTgt>
                                        </p:tgtEl>
                                        <p:attrNameLst>
                                          <p:attrName>style.visibility</p:attrName>
                                        </p:attrNameLst>
                                      </p:cBhvr>
                                      <p:to>
                                        <p:strVal val="visible"/>
                                      </p:to>
                                    </p:set>
                                    <p:animEffect transition="in" filter="fade">
                                      <p:cBhvr>
                                        <p:cTn id="49" dur="1000"/>
                                        <p:tgtEl>
                                          <p:spTgt spid="19462">
                                            <p:txEl>
                                              <p:pRg st="6" end="6"/>
                                            </p:txEl>
                                          </p:spTgt>
                                        </p:tgtEl>
                                      </p:cBhvr>
                                    </p:animEffect>
                                    <p:anim calcmode="lin" valueType="num">
                                      <p:cBhvr>
                                        <p:cTn id="50" dur="1000" fill="hold"/>
                                        <p:tgtEl>
                                          <p:spTgt spid="1946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946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9462">
                                            <p:txEl>
                                              <p:pRg st="7" end="7"/>
                                            </p:txEl>
                                          </p:spTgt>
                                        </p:tgtEl>
                                        <p:attrNameLst>
                                          <p:attrName>style.visibility</p:attrName>
                                        </p:attrNameLst>
                                      </p:cBhvr>
                                      <p:to>
                                        <p:strVal val="visible"/>
                                      </p:to>
                                    </p:set>
                                    <p:animEffect transition="in" filter="fade">
                                      <p:cBhvr>
                                        <p:cTn id="56" dur="1000"/>
                                        <p:tgtEl>
                                          <p:spTgt spid="19462">
                                            <p:txEl>
                                              <p:pRg st="7" end="7"/>
                                            </p:txEl>
                                          </p:spTgt>
                                        </p:tgtEl>
                                      </p:cBhvr>
                                    </p:animEffect>
                                    <p:anim calcmode="lin" valueType="num">
                                      <p:cBhvr>
                                        <p:cTn id="57" dur="1000" fill="hold"/>
                                        <p:tgtEl>
                                          <p:spTgt spid="1946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946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9462">
                                            <p:txEl>
                                              <p:pRg st="8" end="8"/>
                                            </p:txEl>
                                          </p:spTgt>
                                        </p:tgtEl>
                                        <p:attrNameLst>
                                          <p:attrName>style.visibility</p:attrName>
                                        </p:attrNameLst>
                                      </p:cBhvr>
                                      <p:to>
                                        <p:strVal val="visible"/>
                                      </p:to>
                                    </p:set>
                                    <p:animEffect transition="in" filter="fade">
                                      <p:cBhvr>
                                        <p:cTn id="63" dur="1000"/>
                                        <p:tgtEl>
                                          <p:spTgt spid="19462">
                                            <p:txEl>
                                              <p:pRg st="8" end="8"/>
                                            </p:txEl>
                                          </p:spTgt>
                                        </p:tgtEl>
                                      </p:cBhvr>
                                    </p:animEffect>
                                    <p:anim calcmode="lin" valueType="num">
                                      <p:cBhvr>
                                        <p:cTn id="64" dur="1000" fill="hold"/>
                                        <p:tgtEl>
                                          <p:spTgt spid="19462">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946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9462">
                                            <p:txEl>
                                              <p:pRg st="10" end="10"/>
                                            </p:txEl>
                                          </p:spTgt>
                                        </p:tgtEl>
                                        <p:attrNameLst>
                                          <p:attrName>style.visibility</p:attrName>
                                        </p:attrNameLst>
                                      </p:cBhvr>
                                      <p:to>
                                        <p:strVal val="visible"/>
                                      </p:to>
                                    </p:set>
                                    <p:animEffect transition="in" filter="fade">
                                      <p:cBhvr>
                                        <p:cTn id="70" dur="1000"/>
                                        <p:tgtEl>
                                          <p:spTgt spid="19462">
                                            <p:txEl>
                                              <p:pRg st="10" end="10"/>
                                            </p:txEl>
                                          </p:spTgt>
                                        </p:tgtEl>
                                      </p:cBhvr>
                                    </p:animEffect>
                                    <p:anim calcmode="lin" valueType="num">
                                      <p:cBhvr>
                                        <p:cTn id="71" dur="1000" fill="hold"/>
                                        <p:tgtEl>
                                          <p:spTgt spid="19462">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1946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9462">
                                            <p:txEl>
                                              <p:pRg st="11" end="11"/>
                                            </p:txEl>
                                          </p:spTgt>
                                        </p:tgtEl>
                                        <p:attrNameLst>
                                          <p:attrName>style.visibility</p:attrName>
                                        </p:attrNameLst>
                                      </p:cBhvr>
                                      <p:to>
                                        <p:strVal val="visible"/>
                                      </p:to>
                                    </p:set>
                                    <p:animEffect transition="in" filter="fade">
                                      <p:cBhvr>
                                        <p:cTn id="77" dur="1000"/>
                                        <p:tgtEl>
                                          <p:spTgt spid="19462">
                                            <p:txEl>
                                              <p:pRg st="11" end="11"/>
                                            </p:txEl>
                                          </p:spTgt>
                                        </p:tgtEl>
                                      </p:cBhvr>
                                    </p:animEffect>
                                    <p:anim calcmode="lin" valueType="num">
                                      <p:cBhvr>
                                        <p:cTn id="78" dur="1000" fill="hold"/>
                                        <p:tgtEl>
                                          <p:spTgt spid="19462">
                                            <p:txEl>
                                              <p:pRg st="11" end="11"/>
                                            </p:txEl>
                                          </p:spTgt>
                                        </p:tgtEl>
                                        <p:attrNameLst>
                                          <p:attrName>ppt_x</p:attrName>
                                        </p:attrNameLst>
                                      </p:cBhvr>
                                      <p:tavLst>
                                        <p:tav tm="0">
                                          <p:val>
                                            <p:strVal val="#ppt_x"/>
                                          </p:val>
                                        </p:tav>
                                        <p:tav tm="100000">
                                          <p:val>
                                            <p:strVal val="#ppt_x"/>
                                          </p:val>
                                        </p:tav>
                                      </p:tavLst>
                                    </p:anim>
                                    <p:anim calcmode="lin" valueType="num">
                                      <p:cBhvr>
                                        <p:cTn id="79" dur="1000" fill="hold"/>
                                        <p:tgtEl>
                                          <p:spTgt spid="19462">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9462">
                                            <p:txEl>
                                              <p:pRg st="12" end="12"/>
                                            </p:txEl>
                                          </p:spTgt>
                                        </p:tgtEl>
                                        <p:attrNameLst>
                                          <p:attrName>style.visibility</p:attrName>
                                        </p:attrNameLst>
                                      </p:cBhvr>
                                      <p:to>
                                        <p:strVal val="visible"/>
                                      </p:to>
                                    </p:set>
                                    <p:animEffect transition="in" filter="fade">
                                      <p:cBhvr>
                                        <p:cTn id="84" dur="1000"/>
                                        <p:tgtEl>
                                          <p:spTgt spid="19462">
                                            <p:txEl>
                                              <p:pRg st="12" end="12"/>
                                            </p:txEl>
                                          </p:spTgt>
                                        </p:tgtEl>
                                      </p:cBhvr>
                                    </p:animEffect>
                                    <p:anim calcmode="lin" valueType="num">
                                      <p:cBhvr>
                                        <p:cTn id="85" dur="1000" fill="hold"/>
                                        <p:tgtEl>
                                          <p:spTgt spid="19462">
                                            <p:txEl>
                                              <p:pRg st="12" end="12"/>
                                            </p:txEl>
                                          </p:spTgt>
                                        </p:tgtEl>
                                        <p:attrNameLst>
                                          <p:attrName>ppt_x</p:attrName>
                                        </p:attrNameLst>
                                      </p:cBhvr>
                                      <p:tavLst>
                                        <p:tav tm="0">
                                          <p:val>
                                            <p:strVal val="#ppt_x"/>
                                          </p:val>
                                        </p:tav>
                                        <p:tav tm="100000">
                                          <p:val>
                                            <p:strVal val="#ppt_x"/>
                                          </p:val>
                                        </p:tav>
                                      </p:tavLst>
                                    </p:anim>
                                    <p:anim calcmode="lin" valueType="num">
                                      <p:cBhvr>
                                        <p:cTn id="86" dur="1000" fill="hold"/>
                                        <p:tgtEl>
                                          <p:spTgt spid="19462">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9462">
                                            <p:txEl>
                                              <p:pRg st="13" end="13"/>
                                            </p:txEl>
                                          </p:spTgt>
                                        </p:tgtEl>
                                        <p:attrNameLst>
                                          <p:attrName>style.visibility</p:attrName>
                                        </p:attrNameLst>
                                      </p:cBhvr>
                                      <p:to>
                                        <p:strVal val="visible"/>
                                      </p:to>
                                    </p:set>
                                    <p:animEffect transition="in" filter="fade">
                                      <p:cBhvr>
                                        <p:cTn id="91" dur="1000"/>
                                        <p:tgtEl>
                                          <p:spTgt spid="19462">
                                            <p:txEl>
                                              <p:pRg st="13" end="13"/>
                                            </p:txEl>
                                          </p:spTgt>
                                        </p:tgtEl>
                                      </p:cBhvr>
                                    </p:animEffect>
                                    <p:anim calcmode="lin" valueType="num">
                                      <p:cBhvr>
                                        <p:cTn id="92" dur="1000" fill="hold"/>
                                        <p:tgtEl>
                                          <p:spTgt spid="19462">
                                            <p:txEl>
                                              <p:pRg st="13" end="13"/>
                                            </p:txEl>
                                          </p:spTgt>
                                        </p:tgtEl>
                                        <p:attrNameLst>
                                          <p:attrName>ppt_x</p:attrName>
                                        </p:attrNameLst>
                                      </p:cBhvr>
                                      <p:tavLst>
                                        <p:tav tm="0">
                                          <p:val>
                                            <p:strVal val="#ppt_x"/>
                                          </p:val>
                                        </p:tav>
                                        <p:tav tm="100000">
                                          <p:val>
                                            <p:strVal val="#ppt_x"/>
                                          </p:val>
                                        </p:tav>
                                      </p:tavLst>
                                    </p:anim>
                                    <p:anim calcmode="lin" valueType="num">
                                      <p:cBhvr>
                                        <p:cTn id="93" dur="1000" fill="hold"/>
                                        <p:tgtEl>
                                          <p:spTgt spid="19462">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r>
              <a:rPr lang="en-US" dirty="0">
                <a:latin typeface="Times New Roman" charset="0"/>
                <a:ea typeface="ＭＳ Ｐゴシック" charset="0"/>
                <a:cs typeface="ＭＳ Ｐゴシック" charset="0"/>
              </a:rPr>
              <a:t>Deliverables</a:t>
            </a:r>
          </a:p>
        </p:txBody>
      </p:sp>
      <p:sp>
        <p:nvSpPr>
          <p:cNvPr id="19462" name="Rectangle 3"/>
          <p:cNvSpPr>
            <a:spLocks noGrp="1" noChangeArrowheads="1"/>
          </p:cNvSpPr>
          <p:nvPr>
            <p:ph type="body" idx="1"/>
          </p:nvPr>
        </p:nvSpPr>
        <p:spPr/>
        <p:txBody>
          <a:bodyPr/>
          <a:lstStyle/>
          <a:p>
            <a:r>
              <a:rPr lang="en-US" sz="2000" dirty="0">
                <a:latin typeface="Times New Roman" panose="02020603050405020304" pitchFamily="18" charset="0"/>
                <a:ea typeface="ＭＳ Ｐゴシック" charset="0"/>
                <a:cs typeface="Times New Roman" panose="02020603050405020304" pitchFamily="18" charset="0"/>
              </a:rPr>
              <a:t>A research paper </a:t>
            </a:r>
            <a:r>
              <a:rPr lang="en-US" altLang="zh-CN" sz="2000" dirty="0">
                <a:latin typeface="Times New Roman" panose="02020603050405020304" pitchFamily="18" charset="0"/>
                <a:cs typeface="Times New Roman" panose="02020603050405020304" pitchFamily="18" charset="0"/>
              </a:rPr>
              <a:t>(25-35 references)</a:t>
            </a:r>
          </a:p>
          <a:p>
            <a:pPr marL="0" indent="0">
              <a:buNone/>
            </a:pPr>
            <a:endParaRPr lang="en-US" sz="2000" dirty="0">
              <a:latin typeface="Times New Roman" charset="0"/>
              <a:ea typeface="ＭＳ Ｐゴシック" charset="0"/>
              <a:cs typeface="ＭＳ Ｐゴシック" charset="0"/>
            </a:endParaRPr>
          </a:p>
          <a:p>
            <a:r>
              <a:rPr lang="en-US" altLang="zh-CN" sz="2000" b="1" dirty="0">
                <a:latin typeface="Times New Roman" charset="0"/>
                <a:ea typeface="ＭＳ Ｐゴシック" charset="0"/>
                <a:cs typeface="ＭＳ Ｐゴシック" charset="0"/>
              </a:rPr>
              <a:t>Time line </a:t>
            </a:r>
            <a:r>
              <a:rPr lang="en-US" altLang="zh-CN" sz="2000" dirty="0">
                <a:latin typeface="Times New Roman" charset="0"/>
                <a:ea typeface="ＭＳ Ｐゴシック" charset="0"/>
                <a:cs typeface="ＭＳ Ｐゴシック" charset="0"/>
              </a:rPr>
              <a:t>(12 hours per week)</a:t>
            </a:r>
          </a:p>
          <a:p>
            <a:pPr marL="0" indent="0">
              <a:buNone/>
            </a:pPr>
            <a:r>
              <a:rPr lang="en-US" altLang="zh-CN" sz="2000" dirty="0">
                <a:latin typeface="Times New Roman" charset="0"/>
                <a:ea typeface="ＭＳ Ｐゴシック" charset="0"/>
                <a:cs typeface="ＭＳ Ｐゴシック" charset="0"/>
              </a:rPr>
              <a:t>-</a:t>
            </a:r>
            <a:r>
              <a:rPr lang="en-US" altLang="zh-CN" sz="2000" i="1" dirty="0">
                <a:ea typeface="ＭＳ Ｐゴシック" charset="0"/>
                <a:cs typeface="ＭＳ Ｐゴシック" charset="0"/>
              </a:rPr>
              <a:t>Sep.23~Oct.6 </a:t>
            </a:r>
            <a:r>
              <a:rPr lang="en-US" altLang="zh-CN" sz="2000" dirty="0">
                <a:latin typeface="Times New Roman" charset="0"/>
                <a:ea typeface="ＭＳ Ｐゴシック" charset="0"/>
                <a:cs typeface="ＭＳ Ｐゴシック" charset="0"/>
              </a:rPr>
              <a:t> : Proposal</a:t>
            </a:r>
          </a:p>
          <a:p>
            <a:pPr marL="0" indent="0">
              <a:buNone/>
            </a:pPr>
            <a:r>
              <a:rPr lang="en-US" altLang="zh-CN" sz="2000" dirty="0">
                <a:latin typeface="Times New Roman" charset="0"/>
                <a:ea typeface="ＭＳ Ｐゴシック" charset="0"/>
                <a:cs typeface="ＭＳ Ｐゴシック" charset="0"/>
              </a:rPr>
              <a:t>-</a:t>
            </a:r>
            <a:r>
              <a:rPr lang="en-US" altLang="zh-CN" sz="2000" i="1" dirty="0">
                <a:ea typeface="ＭＳ Ｐゴシック" charset="0"/>
                <a:cs typeface="ＭＳ Ｐゴシック" charset="0"/>
              </a:rPr>
              <a:t>Oct.6~Oct.21 </a:t>
            </a:r>
            <a:r>
              <a:rPr lang="en-US" altLang="zh-CN" sz="2000" dirty="0">
                <a:ea typeface="ＭＳ Ｐゴシック" charset="0"/>
                <a:cs typeface="ＭＳ Ｐゴシック" charset="0"/>
              </a:rPr>
              <a:t> : </a:t>
            </a:r>
            <a:r>
              <a:rPr lang="en-US" altLang="zh-CN" sz="2000" dirty="0">
                <a:latin typeface="Times New Roman" panose="02020603050405020304" pitchFamily="18" charset="0"/>
                <a:ea typeface="ＭＳ Ｐゴシック" charset="0"/>
                <a:cs typeface="Times New Roman" panose="02020603050405020304" pitchFamily="18" charset="0"/>
              </a:rPr>
              <a:t>Related work, technical principle research </a:t>
            </a:r>
          </a:p>
          <a:p>
            <a:pPr marL="0" indent="0">
              <a:buNone/>
            </a:pPr>
            <a:r>
              <a:rPr lang="en-US" altLang="zh-CN" sz="2000" i="1" dirty="0"/>
              <a:t>-Oct.21~Nov.10</a:t>
            </a:r>
            <a:r>
              <a:rPr lang="en-US" altLang="zh-CN" sz="2000" dirty="0">
                <a:ea typeface="ＭＳ Ｐゴシック" charset="0"/>
                <a:cs typeface="ＭＳ Ｐゴシック" charset="0"/>
              </a:rPr>
              <a:t> :</a:t>
            </a:r>
            <a:r>
              <a:rPr lang="en-US" altLang="zh-CN" sz="2000" dirty="0"/>
              <a:t> </a:t>
            </a:r>
            <a:r>
              <a:rPr lang="en-US" altLang="zh-CN" sz="2000" dirty="0">
                <a:latin typeface="Times New Roman" panose="02020603050405020304" pitchFamily="18" charset="0"/>
                <a:cs typeface="Times New Roman" panose="02020603050405020304" pitchFamily="18" charset="0"/>
              </a:rPr>
              <a:t>Implementation of Hive</a:t>
            </a:r>
          </a:p>
          <a:p>
            <a:pPr marL="0" indent="0">
              <a:buNone/>
            </a:pPr>
            <a:r>
              <a:rPr lang="en-US" altLang="zh-CN" sz="2000" b="1" dirty="0"/>
              <a:t>-</a:t>
            </a:r>
            <a:r>
              <a:rPr lang="en-US" altLang="zh-CN" sz="2000" i="1" dirty="0"/>
              <a:t>Nov.10~Nov.23</a:t>
            </a:r>
            <a:r>
              <a:rPr lang="en-US" altLang="zh-CN" sz="2000" dirty="0">
                <a:ea typeface="ＭＳ Ｐゴシック" charset="0"/>
                <a:cs typeface="ＭＳ Ｐゴシック" charset="0"/>
              </a:rPr>
              <a:t> : </a:t>
            </a:r>
            <a:r>
              <a:rPr lang="en-US" altLang="zh-CN" sz="2000" dirty="0">
                <a:latin typeface="Times New Roman" panose="02020603050405020304" pitchFamily="18" charset="0"/>
                <a:ea typeface="ＭＳ Ｐゴシック" charset="0"/>
                <a:cs typeface="Times New Roman" panose="02020603050405020304" pitchFamily="18" charset="0"/>
              </a:rPr>
              <a:t>Final project report and experiment result</a:t>
            </a:r>
          </a:p>
          <a:p>
            <a:pPr marL="0" indent="0">
              <a:buNone/>
            </a:pPr>
            <a:endParaRPr lang="en-US" altLang="zh-CN" sz="2000" i="1" dirty="0"/>
          </a:p>
          <a:p>
            <a:r>
              <a:rPr lang="en-US" altLang="zh-CN" sz="2000" b="1" dirty="0">
                <a:latin typeface="Times New Roman" charset="0"/>
                <a:ea typeface="ＭＳ Ｐゴシック" charset="0"/>
                <a:cs typeface="ＭＳ Ｐゴシック" charset="0"/>
              </a:rPr>
              <a:t>Contributions </a:t>
            </a:r>
          </a:p>
          <a:p>
            <a:pPr marL="0" indent="0">
              <a:buNone/>
            </a:pPr>
            <a:r>
              <a:rPr lang="en-US" sz="2000" dirty="0">
                <a:latin typeface="Times New Roman" charset="0"/>
                <a:ea typeface="ＭＳ Ｐゴシック" charset="0"/>
                <a:cs typeface="ＭＳ Ｐゴシック" charset="0"/>
              </a:rPr>
              <a:t>-Related to my work</a:t>
            </a:r>
          </a:p>
          <a:p>
            <a:pPr marL="0" indent="0">
              <a:buNone/>
            </a:pPr>
            <a:r>
              <a:rPr lang="en-US" sz="2000" dirty="0">
                <a:latin typeface="Times New Roman" charset="0"/>
                <a:ea typeface="ＭＳ Ｐゴシック" charset="0"/>
                <a:cs typeface="ＭＳ Ｐゴシック" charset="0"/>
              </a:rPr>
              <a:t>-</a:t>
            </a:r>
            <a:r>
              <a:rPr lang="en-US" altLang="zh-CN" sz="2000" dirty="0">
                <a:latin typeface="Times New Roman" panose="02020603050405020304" pitchFamily="18" charset="0"/>
                <a:cs typeface="Times New Roman" panose="02020603050405020304" pitchFamily="18" charset="0"/>
              </a:rPr>
              <a:t>Related to the Part 10(chapter 23, 24, 25) of course textbook</a:t>
            </a:r>
            <a:endParaRPr lang="en-US" sz="2000" dirty="0">
              <a:latin typeface="Times New Roman" panose="02020603050405020304" pitchFamily="18" charset="0"/>
              <a:ea typeface="ＭＳ Ｐゴシック" charset="0"/>
              <a:cs typeface="Times New Roman" panose="02020603050405020304" pitchFamily="18" charset="0"/>
            </a:endParaRPr>
          </a:p>
          <a:p>
            <a:pPr marL="0" indent="0">
              <a:buNone/>
            </a:pPr>
            <a:r>
              <a:rPr lang="en-US" sz="2000" dirty="0">
                <a:latin typeface="Times New Roman" charset="0"/>
                <a:ea typeface="ＭＳ Ｐゴシック" charset="0"/>
                <a:cs typeface="ＭＳ Ｐゴシック" charset="0"/>
              </a:rPr>
              <a:t>-Related to big data technical community</a:t>
            </a:r>
            <a:endParaRPr lang="en-US"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03992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462">
                                            <p:txEl>
                                              <p:pRg st="0" end="0"/>
                                            </p:txEl>
                                          </p:spTgt>
                                        </p:tgtEl>
                                        <p:attrNameLst>
                                          <p:attrName>style.visibility</p:attrName>
                                        </p:attrNameLst>
                                      </p:cBhvr>
                                      <p:to>
                                        <p:strVal val="visible"/>
                                      </p:to>
                                    </p:set>
                                    <p:animEffect transition="in" filter="fade">
                                      <p:cBhvr>
                                        <p:cTn id="7" dur="1000"/>
                                        <p:tgtEl>
                                          <p:spTgt spid="19462">
                                            <p:txEl>
                                              <p:pRg st="0" end="0"/>
                                            </p:txEl>
                                          </p:spTgt>
                                        </p:tgtEl>
                                      </p:cBhvr>
                                    </p:animEffect>
                                    <p:anim calcmode="lin" valueType="num">
                                      <p:cBhvr>
                                        <p:cTn id="8" dur="1000" fill="hold"/>
                                        <p:tgtEl>
                                          <p:spTgt spid="1946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4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462">
                                            <p:txEl>
                                              <p:pRg st="2" end="2"/>
                                            </p:txEl>
                                          </p:spTgt>
                                        </p:tgtEl>
                                        <p:attrNameLst>
                                          <p:attrName>style.visibility</p:attrName>
                                        </p:attrNameLst>
                                      </p:cBhvr>
                                      <p:to>
                                        <p:strVal val="visible"/>
                                      </p:to>
                                    </p:set>
                                    <p:animEffect transition="in" filter="fade">
                                      <p:cBhvr>
                                        <p:cTn id="14" dur="1000"/>
                                        <p:tgtEl>
                                          <p:spTgt spid="19462">
                                            <p:txEl>
                                              <p:pRg st="2" end="2"/>
                                            </p:txEl>
                                          </p:spTgt>
                                        </p:tgtEl>
                                      </p:cBhvr>
                                    </p:animEffect>
                                    <p:anim calcmode="lin" valueType="num">
                                      <p:cBhvr>
                                        <p:cTn id="15" dur="1000" fill="hold"/>
                                        <p:tgtEl>
                                          <p:spTgt spid="1946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946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462">
                                            <p:txEl>
                                              <p:pRg st="3" end="3"/>
                                            </p:txEl>
                                          </p:spTgt>
                                        </p:tgtEl>
                                        <p:attrNameLst>
                                          <p:attrName>style.visibility</p:attrName>
                                        </p:attrNameLst>
                                      </p:cBhvr>
                                      <p:to>
                                        <p:strVal val="visible"/>
                                      </p:to>
                                    </p:set>
                                    <p:animEffect transition="in" filter="fade">
                                      <p:cBhvr>
                                        <p:cTn id="21" dur="1000"/>
                                        <p:tgtEl>
                                          <p:spTgt spid="19462">
                                            <p:txEl>
                                              <p:pRg st="3" end="3"/>
                                            </p:txEl>
                                          </p:spTgt>
                                        </p:tgtEl>
                                      </p:cBhvr>
                                    </p:animEffect>
                                    <p:anim calcmode="lin" valueType="num">
                                      <p:cBhvr>
                                        <p:cTn id="22" dur="1000" fill="hold"/>
                                        <p:tgtEl>
                                          <p:spTgt spid="1946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946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462">
                                            <p:txEl>
                                              <p:pRg st="4" end="4"/>
                                            </p:txEl>
                                          </p:spTgt>
                                        </p:tgtEl>
                                        <p:attrNameLst>
                                          <p:attrName>style.visibility</p:attrName>
                                        </p:attrNameLst>
                                      </p:cBhvr>
                                      <p:to>
                                        <p:strVal val="visible"/>
                                      </p:to>
                                    </p:set>
                                    <p:animEffect transition="in" filter="fade">
                                      <p:cBhvr>
                                        <p:cTn id="28" dur="1000"/>
                                        <p:tgtEl>
                                          <p:spTgt spid="19462">
                                            <p:txEl>
                                              <p:pRg st="4" end="4"/>
                                            </p:txEl>
                                          </p:spTgt>
                                        </p:tgtEl>
                                      </p:cBhvr>
                                    </p:animEffect>
                                    <p:anim calcmode="lin" valueType="num">
                                      <p:cBhvr>
                                        <p:cTn id="29" dur="1000" fill="hold"/>
                                        <p:tgtEl>
                                          <p:spTgt spid="1946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946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462">
                                            <p:txEl>
                                              <p:pRg st="5" end="5"/>
                                            </p:txEl>
                                          </p:spTgt>
                                        </p:tgtEl>
                                        <p:attrNameLst>
                                          <p:attrName>style.visibility</p:attrName>
                                        </p:attrNameLst>
                                      </p:cBhvr>
                                      <p:to>
                                        <p:strVal val="visible"/>
                                      </p:to>
                                    </p:set>
                                    <p:animEffect transition="in" filter="fade">
                                      <p:cBhvr>
                                        <p:cTn id="35" dur="1000"/>
                                        <p:tgtEl>
                                          <p:spTgt spid="19462">
                                            <p:txEl>
                                              <p:pRg st="5" end="5"/>
                                            </p:txEl>
                                          </p:spTgt>
                                        </p:tgtEl>
                                      </p:cBhvr>
                                    </p:animEffect>
                                    <p:anim calcmode="lin" valueType="num">
                                      <p:cBhvr>
                                        <p:cTn id="36" dur="1000" fill="hold"/>
                                        <p:tgtEl>
                                          <p:spTgt spid="1946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946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9462">
                                            <p:txEl>
                                              <p:pRg st="6" end="6"/>
                                            </p:txEl>
                                          </p:spTgt>
                                        </p:tgtEl>
                                        <p:attrNameLst>
                                          <p:attrName>style.visibility</p:attrName>
                                        </p:attrNameLst>
                                      </p:cBhvr>
                                      <p:to>
                                        <p:strVal val="visible"/>
                                      </p:to>
                                    </p:set>
                                    <p:animEffect transition="in" filter="fade">
                                      <p:cBhvr>
                                        <p:cTn id="42" dur="1000"/>
                                        <p:tgtEl>
                                          <p:spTgt spid="19462">
                                            <p:txEl>
                                              <p:pRg st="6" end="6"/>
                                            </p:txEl>
                                          </p:spTgt>
                                        </p:tgtEl>
                                      </p:cBhvr>
                                    </p:animEffect>
                                    <p:anim calcmode="lin" valueType="num">
                                      <p:cBhvr>
                                        <p:cTn id="43" dur="1000" fill="hold"/>
                                        <p:tgtEl>
                                          <p:spTgt spid="1946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946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462">
                                            <p:txEl>
                                              <p:pRg st="8" end="8"/>
                                            </p:txEl>
                                          </p:spTgt>
                                        </p:tgtEl>
                                        <p:attrNameLst>
                                          <p:attrName>style.visibility</p:attrName>
                                        </p:attrNameLst>
                                      </p:cBhvr>
                                      <p:to>
                                        <p:strVal val="visible"/>
                                      </p:to>
                                    </p:set>
                                    <p:animEffect transition="in" filter="fade">
                                      <p:cBhvr>
                                        <p:cTn id="49" dur="1000"/>
                                        <p:tgtEl>
                                          <p:spTgt spid="19462">
                                            <p:txEl>
                                              <p:pRg st="8" end="8"/>
                                            </p:txEl>
                                          </p:spTgt>
                                        </p:tgtEl>
                                      </p:cBhvr>
                                    </p:animEffect>
                                    <p:anim calcmode="lin" valueType="num">
                                      <p:cBhvr>
                                        <p:cTn id="50" dur="1000" fill="hold"/>
                                        <p:tgtEl>
                                          <p:spTgt spid="19462">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946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9462">
                                            <p:txEl>
                                              <p:pRg st="9" end="9"/>
                                            </p:txEl>
                                          </p:spTgt>
                                        </p:tgtEl>
                                        <p:attrNameLst>
                                          <p:attrName>style.visibility</p:attrName>
                                        </p:attrNameLst>
                                      </p:cBhvr>
                                      <p:to>
                                        <p:strVal val="visible"/>
                                      </p:to>
                                    </p:set>
                                    <p:animEffect transition="in" filter="fade">
                                      <p:cBhvr>
                                        <p:cTn id="56" dur="1000"/>
                                        <p:tgtEl>
                                          <p:spTgt spid="19462">
                                            <p:txEl>
                                              <p:pRg st="9" end="9"/>
                                            </p:txEl>
                                          </p:spTgt>
                                        </p:tgtEl>
                                      </p:cBhvr>
                                    </p:animEffect>
                                    <p:anim calcmode="lin" valueType="num">
                                      <p:cBhvr>
                                        <p:cTn id="57" dur="1000" fill="hold"/>
                                        <p:tgtEl>
                                          <p:spTgt spid="19462">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1946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9462">
                                            <p:txEl>
                                              <p:pRg st="10" end="10"/>
                                            </p:txEl>
                                          </p:spTgt>
                                        </p:tgtEl>
                                        <p:attrNameLst>
                                          <p:attrName>style.visibility</p:attrName>
                                        </p:attrNameLst>
                                      </p:cBhvr>
                                      <p:to>
                                        <p:strVal val="visible"/>
                                      </p:to>
                                    </p:set>
                                    <p:animEffect transition="in" filter="fade">
                                      <p:cBhvr>
                                        <p:cTn id="63" dur="1000"/>
                                        <p:tgtEl>
                                          <p:spTgt spid="19462">
                                            <p:txEl>
                                              <p:pRg st="10" end="10"/>
                                            </p:txEl>
                                          </p:spTgt>
                                        </p:tgtEl>
                                      </p:cBhvr>
                                    </p:animEffect>
                                    <p:anim calcmode="lin" valueType="num">
                                      <p:cBhvr>
                                        <p:cTn id="64" dur="1000" fill="hold"/>
                                        <p:tgtEl>
                                          <p:spTgt spid="19462">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1946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9462">
                                            <p:txEl>
                                              <p:pRg st="11" end="11"/>
                                            </p:txEl>
                                          </p:spTgt>
                                        </p:tgtEl>
                                        <p:attrNameLst>
                                          <p:attrName>style.visibility</p:attrName>
                                        </p:attrNameLst>
                                      </p:cBhvr>
                                      <p:to>
                                        <p:strVal val="visible"/>
                                      </p:to>
                                    </p:set>
                                    <p:animEffect transition="in" filter="fade">
                                      <p:cBhvr>
                                        <p:cTn id="70" dur="1000"/>
                                        <p:tgtEl>
                                          <p:spTgt spid="19462">
                                            <p:txEl>
                                              <p:pRg st="11" end="11"/>
                                            </p:txEl>
                                          </p:spTgt>
                                        </p:tgtEl>
                                      </p:cBhvr>
                                    </p:animEffect>
                                    <p:anim calcmode="lin" valueType="num">
                                      <p:cBhvr>
                                        <p:cTn id="71" dur="1000" fill="hold"/>
                                        <p:tgtEl>
                                          <p:spTgt spid="19462">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1946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1"/>
            <a:ext cx="8534400" cy="1143000"/>
          </a:xfrm>
        </p:spPr>
        <p:txBody>
          <a:bodyPr rtlCol="0">
            <a:normAutofit/>
          </a:bodyPr>
          <a:lstStyle/>
          <a:p>
            <a:pPr fontAlgn="auto">
              <a:spcAft>
                <a:spcPts val="0"/>
              </a:spcAft>
              <a:defRPr/>
            </a:pPr>
            <a:r>
              <a:rPr lang="en-US" sz="4000" b="1" dirty="0"/>
              <a:t>COP 5725</a:t>
            </a:r>
            <a:endParaRPr lang="en-US" b="1" dirty="0"/>
          </a:p>
        </p:txBody>
      </p:sp>
      <p:sp>
        <p:nvSpPr>
          <p:cNvPr id="6147" name="Subtitle 2"/>
          <p:cNvSpPr>
            <a:spLocks noGrp="1"/>
          </p:cNvSpPr>
          <p:nvPr>
            <p:ph type="subTitle" idx="1"/>
          </p:nvPr>
        </p:nvSpPr>
        <p:spPr>
          <a:xfrm>
            <a:off x="838200" y="2743200"/>
            <a:ext cx="7467600" cy="3505200"/>
          </a:xfrm>
        </p:spPr>
        <p:txBody>
          <a:bodyPr/>
          <a:lstStyle/>
          <a:p>
            <a:r>
              <a:rPr lang="en-US" sz="2800" b="1" dirty="0">
                <a:solidFill>
                  <a:schemeClr val="tx1"/>
                </a:solidFill>
              </a:rPr>
              <a:t>School of Computer and Information Sciences</a:t>
            </a:r>
          </a:p>
          <a:p>
            <a:r>
              <a:rPr lang="en-US" sz="2800" b="1" dirty="0">
                <a:solidFill>
                  <a:srgbClr val="0000FF"/>
                </a:solidFill>
              </a:rPr>
              <a:t>Thank you all </a:t>
            </a:r>
          </a:p>
          <a:p>
            <a:r>
              <a:rPr lang="en-US" sz="2800" b="1" dirty="0">
                <a:solidFill>
                  <a:srgbClr val="0000FF"/>
                </a:solidFill>
              </a:rPr>
              <a:t>Please submit your forms (individually)</a:t>
            </a:r>
            <a:endParaRPr lang="en-US" sz="2800" b="1" dirty="0">
              <a:solidFill>
                <a:schemeClr val="tx1"/>
              </a:solidFill>
            </a:endParaRPr>
          </a:p>
          <a:p>
            <a:endParaRPr lang="en-US" sz="2800" b="1"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1981200" cy="1981200"/>
          </a:xfrm>
          <a:prstGeom prst="rect">
            <a:avLst/>
          </a:prstGeom>
        </p:spPr>
      </p:pic>
      <p:pic>
        <p:nvPicPr>
          <p:cNvPr id="5" name="Picture 4"/>
          <p:cNvPicPr>
            <a:picLocks noChangeAspect="1"/>
          </p:cNvPicPr>
          <p:nvPr/>
        </p:nvPicPr>
        <p:blipFill>
          <a:blip r:embed="rId4"/>
          <a:stretch>
            <a:fillRect/>
          </a:stretch>
        </p:blipFill>
        <p:spPr>
          <a:xfrm>
            <a:off x="7543800" y="1524000"/>
            <a:ext cx="1600200" cy="1200150"/>
          </a:xfrm>
          <a:prstGeom prst="rect">
            <a:avLst/>
          </a:prstGeom>
        </p:spPr>
      </p:pic>
      <p:sp>
        <p:nvSpPr>
          <p:cNvPr id="7" name="Subtitle 2"/>
          <p:cNvSpPr txBox="1">
            <a:spLocks/>
          </p:cNvSpPr>
          <p:nvPr/>
        </p:nvSpPr>
        <p:spPr bwMode="auto">
          <a:xfrm>
            <a:off x="1066800" y="6400800"/>
            <a:ext cx="74676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b="1" dirty="0">
              <a:solidFill>
                <a:schemeClr val="tx1"/>
              </a:solidFill>
            </a:endParaRPr>
          </a:p>
        </p:txBody>
      </p:sp>
    </p:spTree>
    <p:extLst>
      <p:ext uri="{BB962C8B-B14F-4D97-AF65-F5344CB8AC3E}">
        <p14:creationId xmlns:p14="http://schemas.microsoft.com/office/powerpoint/2010/main" val="1368995952"/>
      </p:ext>
    </p:extLst>
  </p:cSld>
  <p:clrMapOvr>
    <a:masterClrMapping/>
  </p:clrMapOvr>
  <mc:AlternateContent xmlns:mc="http://schemas.openxmlformats.org/markup-compatibility/2006" xmlns:p14="http://schemas.microsoft.com/office/powerpoint/2010/main">
    <mc:Choice Requires="p14">
      <p:transition spd="slow" p14:dur="2000" advTm="30359"/>
    </mc:Choice>
    <mc:Fallback xmlns="">
      <p:transition xmlns:p14="http://schemas.microsoft.com/office/powerpoint/2010/main" spd="slow" advTm="3035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152400" y="174626"/>
            <a:ext cx="8610600" cy="1020762"/>
          </a:xfrm>
        </p:spPr>
        <p:txBody>
          <a:bodyPr/>
          <a:lstStyle/>
          <a:p>
            <a:r>
              <a:rPr lang="en-US" dirty="0">
                <a:latin typeface="Times New Roman" charset="0"/>
                <a:ea typeface="ＭＳ Ｐゴシック" charset="0"/>
                <a:cs typeface="ＭＳ Ｐゴシック" charset="0"/>
              </a:rPr>
              <a:t>Introduction</a:t>
            </a:r>
          </a:p>
        </p:txBody>
      </p:sp>
      <p:sp>
        <p:nvSpPr>
          <p:cNvPr id="19462" name="Rectangle 3"/>
          <p:cNvSpPr>
            <a:spLocks noGrp="1" noChangeArrowheads="1"/>
          </p:cNvSpPr>
          <p:nvPr>
            <p:ph type="body" idx="1"/>
          </p:nvPr>
        </p:nvSpPr>
        <p:spPr>
          <a:xfrm>
            <a:off x="152400" y="990600"/>
            <a:ext cx="8610600" cy="5715000"/>
          </a:xfrm>
        </p:spPr>
        <p:txBody>
          <a:bodyPr/>
          <a:lstStyle/>
          <a:p>
            <a:pPr marL="0" indent="0">
              <a:buNone/>
            </a:pPr>
            <a:r>
              <a:rPr lang="en-US" sz="2600" b="1" dirty="0">
                <a:latin typeface="Times New Roman" charset="0"/>
                <a:ea typeface="ＭＳ Ｐゴシック" charset="0"/>
                <a:cs typeface="ＭＳ Ｐゴシック" charset="0"/>
              </a:rPr>
              <a:t>Project Description: </a:t>
            </a:r>
            <a:r>
              <a:rPr lang="en-US" sz="2200" dirty="0">
                <a:latin typeface="Times New Roman" charset="0"/>
                <a:ea typeface="ＭＳ Ｐゴシック" charset="0"/>
                <a:cs typeface="ＭＳ Ｐゴシック" charset="0"/>
              </a:rPr>
              <a:t>Store 3D models using database and manage the geometric properties of the models.</a:t>
            </a:r>
            <a:r>
              <a:rPr lang="en-US" sz="2400" dirty="0">
                <a:latin typeface="Times New Roman" charset="0"/>
                <a:ea typeface="ＭＳ Ｐゴシック" charset="0"/>
                <a:cs typeface="ＭＳ Ｐゴシック" charset="0"/>
              </a:rPr>
              <a:t>		</a:t>
            </a:r>
          </a:p>
        </p:txBody>
      </p:sp>
      <p:pic>
        <p:nvPicPr>
          <p:cNvPr id="3" name="Picture 2">
            <a:extLst>
              <a:ext uri="{FF2B5EF4-FFF2-40B4-BE49-F238E27FC236}">
                <a16:creationId xmlns:a16="http://schemas.microsoft.com/office/drawing/2014/main" id="{632CB855-837E-46CF-A73A-C5CA467C12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095139"/>
            <a:ext cx="2468324" cy="1752961"/>
          </a:xfrm>
          <a:prstGeom prst="rect">
            <a:avLst/>
          </a:prstGeom>
        </p:spPr>
      </p:pic>
      <p:pic>
        <p:nvPicPr>
          <p:cNvPr id="5" name="Picture 4">
            <a:extLst>
              <a:ext uri="{FF2B5EF4-FFF2-40B4-BE49-F238E27FC236}">
                <a16:creationId xmlns:a16="http://schemas.microsoft.com/office/drawing/2014/main" id="{F8719A38-4043-4FB2-9885-4353CFC198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5524" y="2095139"/>
            <a:ext cx="2164885" cy="2610031"/>
          </a:xfrm>
          <a:prstGeom prst="rect">
            <a:avLst/>
          </a:prstGeom>
        </p:spPr>
      </p:pic>
      <p:sp>
        <p:nvSpPr>
          <p:cNvPr id="6" name="TextBox 5">
            <a:extLst>
              <a:ext uri="{FF2B5EF4-FFF2-40B4-BE49-F238E27FC236}">
                <a16:creationId xmlns:a16="http://schemas.microsoft.com/office/drawing/2014/main" id="{11442010-70C4-46ED-BBD7-D09FDA95EF81}"/>
              </a:ext>
            </a:extLst>
          </p:cNvPr>
          <p:cNvSpPr txBox="1"/>
          <p:nvPr/>
        </p:nvSpPr>
        <p:spPr>
          <a:xfrm>
            <a:off x="230818" y="3962400"/>
            <a:ext cx="2694706" cy="523220"/>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Brain</a:t>
            </a:r>
            <a:r>
              <a:rPr lang="en-US" sz="1400" dirty="0">
                <a:latin typeface="Times New Roman" panose="02020603050405020304" pitchFamily="18" charset="0"/>
                <a:cs typeface="Times New Roman" panose="02020603050405020304" pitchFamily="18" charset="0"/>
              </a:rPr>
              <a:t>: 150K Vertices, 300K Faces</a:t>
            </a:r>
          </a:p>
          <a:p>
            <a:r>
              <a:rPr lang="en-US" sz="1400" b="1" dirty="0">
                <a:latin typeface="Times New Roman" panose="02020603050405020304" pitchFamily="18" charset="0"/>
                <a:cs typeface="Times New Roman" panose="02020603050405020304" pitchFamily="18" charset="0"/>
              </a:rPr>
              <a:t>Face: </a:t>
            </a:r>
            <a:r>
              <a:rPr lang="en-US" sz="1400" dirty="0">
                <a:latin typeface="Times New Roman" panose="02020603050405020304" pitchFamily="18" charset="0"/>
                <a:cs typeface="Times New Roman" panose="02020603050405020304" pitchFamily="18" charset="0"/>
              </a:rPr>
              <a:t>10K Vertices, 15K Faces </a:t>
            </a:r>
          </a:p>
        </p:txBody>
      </p:sp>
      <p:sp>
        <p:nvSpPr>
          <p:cNvPr id="7" name="TextBox 6">
            <a:extLst>
              <a:ext uri="{FF2B5EF4-FFF2-40B4-BE49-F238E27FC236}">
                <a16:creationId xmlns:a16="http://schemas.microsoft.com/office/drawing/2014/main" id="{83A855C2-C92B-43DD-A211-AC13F370FB48}"/>
              </a:ext>
            </a:extLst>
          </p:cNvPr>
          <p:cNvSpPr txBox="1"/>
          <p:nvPr/>
        </p:nvSpPr>
        <p:spPr>
          <a:xfrm>
            <a:off x="5356338" y="2095139"/>
            <a:ext cx="3540521" cy="4278094"/>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Geometric Properties:</a:t>
            </a:r>
            <a:r>
              <a:rPr lang="en-US" sz="2800" b="1"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Genus/Handle</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Boundary</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Non-Manifoldness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Isolated vertices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Vertex neighbors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Vertex and Face color Info</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Vertex normal</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Curvatures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Parameterized Info</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And many more</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07DE88B-B570-4E3A-A707-AF79BD8D7256}"/>
              </a:ext>
            </a:extLst>
          </p:cNvPr>
          <p:cNvSpPr txBox="1"/>
          <p:nvPr/>
        </p:nvSpPr>
        <p:spPr>
          <a:xfrm>
            <a:off x="321076" y="4819470"/>
            <a:ext cx="5424883" cy="1877437"/>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Managing the Models:</a:t>
            </a:r>
          </a:p>
          <a:p>
            <a:pPr marL="457200"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Compute the Geometric properties</a:t>
            </a:r>
          </a:p>
          <a:p>
            <a:pPr marL="457200"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Insert/Update/Delete the properties</a:t>
            </a:r>
          </a:p>
          <a:p>
            <a:pPr marL="457200"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Delete Vertex and Face</a:t>
            </a:r>
          </a:p>
          <a:p>
            <a:pPr marL="457200"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Adding/Removing new &amp; existing models</a:t>
            </a:r>
          </a:p>
        </p:txBody>
      </p:sp>
    </p:spTree>
    <p:extLst>
      <p:ext uri="{BB962C8B-B14F-4D97-AF65-F5344CB8AC3E}">
        <p14:creationId xmlns:p14="http://schemas.microsoft.com/office/powerpoint/2010/main" val="1243088643"/>
      </p:ext>
    </p:extLst>
  </p:cSld>
  <p:clrMapOvr>
    <a:masterClrMapping/>
  </p:clrMapOvr>
</p:sld>
</file>

<file path=ppt/theme/theme1.xml><?xml version="1.0" encoding="utf-8"?>
<a:theme xmlns:a="http://schemas.openxmlformats.org/drawingml/2006/main" name="1_Office Theme">
  <a:themeElements>
    <a:clrScheme name="Custom 1">
      <a:dk1>
        <a:srgbClr val="3F3F3F"/>
      </a:dk1>
      <a:lt1>
        <a:sysClr val="window" lastClr="FFFFFF"/>
      </a:lt1>
      <a:dk2>
        <a:srgbClr val="FF0000"/>
      </a:dk2>
      <a:lt2>
        <a:srgbClr val="67D34D"/>
      </a:lt2>
      <a:accent1>
        <a:srgbClr val="00B0F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19202</TotalTime>
  <Words>3966</Words>
  <Application>Microsoft Office PowerPoint</Application>
  <PresentationFormat>On-screen Show (4:3)</PresentationFormat>
  <Paragraphs>725</Paragraphs>
  <Slides>83</Slides>
  <Notes>81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83</vt:i4>
      </vt:variant>
    </vt:vector>
  </HeadingPairs>
  <TitlesOfParts>
    <vt:vector size="94" baseType="lpstr">
      <vt:lpstr>Wingdings</vt:lpstr>
      <vt:lpstr>Arial</vt:lpstr>
      <vt:lpstr>Cambria Math</vt:lpstr>
      <vt:lpstr>MS PGothic</vt:lpstr>
      <vt:lpstr>Courier New</vt:lpstr>
      <vt:lpstr>Calibri</vt:lpstr>
      <vt:lpstr>Times New Roman</vt:lpstr>
      <vt:lpstr>MS PGothic</vt:lpstr>
      <vt:lpstr>SimSun</vt:lpstr>
      <vt:lpstr>Symbol</vt:lpstr>
      <vt:lpstr>1_Office Theme</vt:lpstr>
      <vt:lpstr>COP 5725</vt:lpstr>
      <vt:lpstr>COP 5725</vt:lpstr>
      <vt:lpstr>COP 5725</vt:lpstr>
      <vt:lpstr>COP 5725</vt:lpstr>
      <vt:lpstr>Introduction</vt:lpstr>
      <vt:lpstr>Elevator-Pitch</vt:lpstr>
      <vt:lpstr>Deliverables</vt:lpstr>
      <vt:lpstr>COP 5725</vt:lpstr>
      <vt:lpstr>Introduction</vt:lpstr>
      <vt:lpstr>Importance</vt:lpstr>
      <vt:lpstr>Deliverables</vt:lpstr>
      <vt:lpstr>Project plan</vt:lpstr>
      <vt:lpstr>SQL geometry calculation </vt:lpstr>
      <vt:lpstr>Example</vt:lpstr>
      <vt:lpstr>COP 5725</vt:lpstr>
      <vt:lpstr>Introduction</vt:lpstr>
      <vt:lpstr>Elevator-Pitch</vt:lpstr>
      <vt:lpstr>Deliverables</vt:lpstr>
      <vt:lpstr>COP 5725</vt:lpstr>
      <vt:lpstr>Index-Speed the search</vt:lpstr>
      <vt:lpstr>Elevator-Pitch</vt:lpstr>
      <vt:lpstr>Deliverables</vt:lpstr>
      <vt:lpstr>COP 5725</vt:lpstr>
      <vt:lpstr>Introduction</vt:lpstr>
      <vt:lpstr>Elevator-Pitch</vt:lpstr>
      <vt:lpstr>Deliverables</vt:lpstr>
      <vt:lpstr>COP 5725</vt:lpstr>
      <vt:lpstr>Introduction</vt:lpstr>
      <vt:lpstr>Elevator-Pitch</vt:lpstr>
      <vt:lpstr>Deliverables</vt:lpstr>
      <vt:lpstr>COP 5725</vt:lpstr>
      <vt:lpstr>Introduction</vt:lpstr>
      <vt:lpstr>Elevator-Pitch</vt:lpstr>
      <vt:lpstr>Deliverables</vt:lpstr>
      <vt:lpstr>COP 5725</vt:lpstr>
      <vt:lpstr>Introduction</vt:lpstr>
      <vt:lpstr>Elevator-Pitch</vt:lpstr>
      <vt:lpstr>Deliverables</vt:lpstr>
      <vt:lpstr>COP 5725</vt:lpstr>
      <vt:lpstr>Introduction</vt:lpstr>
      <vt:lpstr>Elevator-Pitch</vt:lpstr>
      <vt:lpstr>Deliverables</vt:lpstr>
      <vt:lpstr>COP 5725</vt:lpstr>
      <vt:lpstr>Introduction</vt:lpstr>
      <vt:lpstr>Elevator-Pitch</vt:lpstr>
      <vt:lpstr>Deliverables</vt:lpstr>
      <vt:lpstr>COP 5725</vt:lpstr>
      <vt:lpstr>Secrets on the Cloud</vt:lpstr>
      <vt:lpstr>PowerPoint Presentation</vt:lpstr>
      <vt:lpstr>Deliverables</vt:lpstr>
      <vt:lpstr>COP 5725</vt:lpstr>
      <vt:lpstr>Introduction</vt:lpstr>
      <vt:lpstr>Elevator-Pitch</vt:lpstr>
      <vt:lpstr>Deliverables</vt:lpstr>
      <vt:lpstr>COP 5725</vt:lpstr>
      <vt:lpstr>Introduction</vt:lpstr>
      <vt:lpstr>Elevator-Pitch</vt:lpstr>
      <vt:lpstr>Deliverables</vt:lpstr>
      <vt:lpstr>COP 5725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COP 5725</vt:lpstr>
      <vt:lpstr>Introduction</vt:lpstr>
      <vt:lpstr>Elevator-Pitch</vt:lpstr>
      <vt:lpstr>Deliverables</vt:lpstr>
      <vt:lpstr>COP 5725</vt:lpstr>
      <vt:lpstr>Introduction</vt:lpstr>
      <vt:lpstr>Elevator-Pitch</vt:lpstr>
      <vt:lpstr>Deliverables</vt:lpstr>
      <vt:lpstr>COP 5725</vt:lpstr>
      <vt:lpstr>Introduction</vt:lpstr>
      <vt:lpstr>Elevator-Pitch</vt:lpstr>
      <vt:lpstr>Deliverables</vt:lpstr>
      <vt:lpstr>COP 5725</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Ortega</dc:creator>
  <cp:keywords/>
  <dc:description/>
  <cp:lastModifiedBy>Francisco Ortega</cp:lastModifiedBy>
  <cp:revision>656</cp:revision>
  <cp:lastPrinted>2015-08-16T00:47:50Z</cp:lastPrinted>
  <dcterms:created xsi:type="dcterms:W3CDTF">2011-10-18T15:03:33Z</dcterms:created>
  <dcterms:modified xsi:type="dcterms:W3CDTF">2017-10-16T20:39:11Z</dcterms:modified>
  <cp:category/>
</cp:coreProperties>
</file>